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352" r:id="rId2"/>
    <p:sldId id="371" r:id="rId3"/>
    <p:sldId id="472" r:id="rId4"/>
    <p:sldId id="418" r:id="rId5"/>
    <p:sldId id="419" r:id="rId6"/>
    <p:sldId id="460" r:id="rId7"/>
    <p:sldId id="461" r:id="rId8"/>
    <p:sldId id="462" r:id="rId9"/>
    <p:sldId id="402" r:id="rId10"/>
    <p:sldId id="405" r:id="rId11"/>
    <p:sldId id="407" r:id="rId12"/>
    <p:sldId id="469" r:id="rId13"/>
    <p:sldId id="463" r:id="rId14"/>
    <p:sldId id="474" r:id="rId15"/>
    <p:sldId id="475" r:id="rId16"/>
    <p:sldId id="451" r:id="rId17"/>
    <p:sldId id="458" r:id="rId18"/>
    <p:sldId id="432" r:id="rId19"/>
    <p:sldId id="408" r:id="rId20"/>
    <p:sldId id="470" r:id="rId21"/>
    <p:sldId id="433" r:id="rId22"/>
    <p:sldId id="434" r:id="rId23"/>
    <p:sldId id="467" r:id="rId24"/>
    <p:sldId id="473" r:id="rId25"/>
    <p:sldId id="286" r:id="rId26"/>
    <p:sldId id="440" r:id="rId27"/>
    <p:sldId id="447" r:id="rId28"/>
    <p:sldId id="441" r:id="rId29"/>
    <p:sldId id="444" r:id="rId30"/>
    <p:sldId id="445" r:id="rId31"/>
    <p:sldId id="446" r:id="rId32"/>
    <p:sldId id="459" r:id="rId33"/>
    <p:sldId id="44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371"/>
            <p14:sldId id="472"/>
            <p14:sldId id="418"/>
            <p14:sldId id="419"/>
            <p14:sldId id="460"/>
            <p14:sldId id="461"/>
            <p14:sldId id="462"/>
            <p14:sldId id="402"/>
            <p14:sldId id="405"/>
            <p14:sldId id="407"/>
            <p14:sldId id="469"/>
            <p14:sldId id="463"/>
            <p14:sldId id="474"/>
            <p14:sldId id="475"/>
            <p14:sldId id="451"/>
            <p14:sldId id="458"/>
            <p14:sldId id="432"/>
            <p14:sldId id="408"/>
            <p14:sldId id="470"/>
            <p14:sldId id="433"/>
            <p14:sldId id="434"/>
            <p14:sldId id="467"/>
            <p14:sldId id="473"/>
            <p14:sldId id="286"/>
            <p14:sldId id="440"/>
            <p14:sldId id="447"/>
            <p14:sldId id="441"/>
            <p14:sldId id="444"/>
            <p14:sldId id="445"/>
            <p14:sldId id="446"/>
            <p14:sldId id="459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474194-6B2C-2F5A-C78E-EC3762F07889}" v="37" dt="2024-09-01T08:06:36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onlan" userId="S::ajkc2@cam.ac.uk::de285305-c146-45c0-a92d-1cab0c0e5dd1" providerId="AD" clId="Web-{92474194-6B2C-2F5A-C78E-EC3762F07889}"/>
    <pc:docChg chg="modSld">
      <pc:chgData name="Andrew Conlan" userId="S::ajkc2@cam.ac.uk::de285305-c146-45c0-a92d-1cab0c0e5dd1" providerId="AD" clId="Web-{92474194-6B2C-2F5A-C78E-EC3762F07889}" dt="2024-09-01T08:06:36.957" v="20" actId="20577"/>
      <pc:docMkLst>
        <pc:docMk/>
      </pc:docMkLst>
      <pc:sldChg chg="modSp">
        <pc:chgData name="Andrew Conlan" userId="S::ajkc2@cam.ac.uk::de285305-c146-45c0-a92d-1cab0c0e5dd1" providerId="AD" clId="Web-{92474194-6B2C-2F5A-C78E-EC3762F07889}" dt="2024-09-01T08:03:36.922" v="0" actId="1076"/>
        <pc:sldMkLst>
          <pc:docMk/>
          <pc:sldMk cId="1973753334" sldId="458"/>
        </pc:sldMkLst>
        <pc:spChg chg="mod">
          <ac:chgData name="Andrew Conlan" userId="S::ajkc2@cam.ac.uk::de285305-c146-45c0-a92d-1cab0c0e5dd1" providerId="AD" clId="Web-{92474194-6B2C-2F5A-C78E-EC3762F07889}" dt="2024-09-01T08:03:36.922" v="0" actId="1076"/>
          <ac:spMkLst>
            <pc:docMk/>
            <pc:sldMk cId="1973753334" sldId="458"/>
            <ac:spMk id="31753" creationId="{00000000-0000-0000-0000-000000000000}"/>
          </ac:spMkLst>
        </pc:spChg>
      </pc:sldChg>
      <pc:sldChg chg="modSp">
        <pc:chgData name="Andrew Conlan" userId="S::ajkc2@cam.ac.uk::de285305-c146-45c0-a92d-1cab0c0e5dd1" providerId="AD" clId="Web-{92474194-6B2C-2F5A-C78E-EC3762F07889}" dt="2024-09-01T08:04:05.626" v="1" actId="1076"/>
        <pc:sldMkLst>
          <pc:docMk/>
          <pc:sldMk cId="1032653976" sldId="467"/>
        </pc:sldMkLst>
        <pc:spChg chg="mod">
          <ac:chgData name="Andrew Conlan" userId="S::ajkc2@cam.ac.uk::de285305-c146-45c0-a92d-1cab0c0e5dd1" providerId="AD" clId="Web-{92474194-6B2C-2F5A-C78E-EC3762F07889}" dt="2024-09-01T08:04:05.626" v="1" actId="1076"/>
          <ac:spMkLst>
            <pc:docMk/>
            <pc:sldMk cId="1032653976" sldId="467"/>
            <ac:spMk id="4" creationId="{4458B37C-BA78-5441-B402-E0834A445EAE}"/>
          </ac:spMkLst>
        </pc:spChg>
      </pc:sldChg>
      <pc:sldChg chg="modSp">
        <pc:chgData name="Andrew Conlan" userId="S::ajkc2@cam.ac.uk::de285305-c146-45c0-a92d-1cab0c0e5dd1" providerId="AD" clId="Web-{92474194-6B2C-2F5A-C78E-EC3762F07889}" dt="2024-09-01T08:06:36.957" v="20" actId="20577"/>
        <pc:sldMkLst>
          <pc:docMk/>
          <pc:sldMk cId="150167186" sldId="473"/>
        </pc:sldMkLst>
        <pc:spChg chg="mod">
          <ac:chgData name="Andrew Conlan" userId="S::ajkc2@cam.ac.uk::de285305-c146-45c0-a92d-1cab0c0e5dd1" providerId="AD" clId="Web-{92474194-6B2C-2F5A-C78E-EC3762F07889}" dt="2024-09-01T08:04:25.392" v="3" actId="1076"/>
          <ac:spMkLst>
            <pc:docMk/>
            <pc:sldMk cId="150167186" sldId="473"/>
            <ac:spMk id="3" creationId="{DD1BD5D4-30B8-D69B-4BEC-B85D58635338}"/>
          </ac:spMkLst>
        </pc:spChg>
        <pc:spChg chg="mod">
          <ac:chgData name="Andrew Conlan" userId="S::ajkc2@cam.ac.uk::de285305-c146-45c0-a92d-1cab0c0e5dd1" providerId="AD" clId="Web-{92474194-6B2C-2F5A-C78E-EC3762F07889}" dt="2024-09-01T08:06:36.957" v="20" actId="20577"/>
          <ac:spMkLst>
            <pc:docMk/>
            <pc:sldMk cId="150167186" sldId="473"/>
            <ac:spMk id="15" creationId="{4AD46DF0-E7C1-AB83-E8A3-BF1D20DD33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01/09/2024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In the absence of infection births will enter the susceptible class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E045B91-DFD2-B248-A542-6CB800A7A622}" type="slidenum">
              <a:rPr lang="en-US" sz="1200">
                <a:cs typeface="Arial" charset="0"/>
              </a:rPr>
              <a:pPr eaLnBrk="1" hangingPunct="1"/>
              <a:t>15</a:t>
            </a:fld>
            <a:endParaRPr lang="en-US" sz="12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1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there’s a second steady state at I=0 (disease eliminated)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0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specifically the peak number of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9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first infection age as exponentially distributed? Lambda – force of infection,  rate at which susceptible individual is infected,  A: average age at first infection</a:t>
            </a:r>
          </a:p>
          <a:p>
            <a:r>
              <a:rPr lang="en-US" dirty="0"/>
              <a:t>Can use this to infer lambda In a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9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beta from </a:t>
            </a:r>
            <a:r>
              <a:rPr lang="en-US" dirty="0" err="1"/>
              <a:t>Reff</a:t>
            </a:r>
            <a:r>
              <a:rPr lang="en-US" dirty="0"/>
              <a:t>  = beta(1-p)/gamma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5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an issue because then more pregnant women might get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6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groups correspond to adults and children. Why is the overall R0 higher than any individual NGM entries?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8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= total number vaccinated</a:t>
            </a:r>
          </a:p>
          <a:p>
            <a:r>
              <a:rPr lang="en-US" dirty="0" err="1"/>
              <a:t>V_c</a:t>
            </a:r>
            <a:r>
              <a:rPr lang="en-US" dirty="0"/>
              <a:t>, </a:t>
            </a:r>
            <a:r>
              <a:rPr lang="en-US" dirty="0" err="1"/>
              <a:t>v_a</a:t>
            </a:r>
            <a:r>
              <a:rPr lang="en-US" dirty="0"/>
              <a:t> = proportion vaccinated in groups a and c (adults and children)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9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calculate V? Assume half and half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GB">
                <a:latin typeface="Calibri" charset="0"/>
              </a:rPr>
              <a:t>Need to change these slides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on plot corresponds to 53% of both 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04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i.e. same result as a random vaccination </a:t>
            </a:r>
            <a:r>
              <a:rPr lang="en-US" dirty="0" err="1"/>
              <a:t>programme</a:t>
            </a:r>
            <a:r>
              <a:rPr lang="en-US" dirty="0"/>
              <a:t>. Assuming half and half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82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condition corresponds to not having transmission within first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4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model without birth/death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are susceptible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36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/>
            <a:r>
              <a:rPr lang="en-GB">
                <a:latin typeface="Calibri" charset="0"/>
              </a:rPr>
              <a:t>Check where the N is</a:t>
            </a:r>
          </a:p>
        </p:txBody>
      </p:sp>
    </p:spTree>
    <p:extLst>
      <p:ext uri="{BB962C8B-B14F-4D97-AF65-F5344CB8AC3E}">
        <p14:creationId xmlns:p14="http://schemas.microsoft.com/office/powerpoint/2010/main" val="289516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Purple – encountering individuals which are already immune</a:t>
            </a:r>
          </a:p>
          <a:p>
            <a:r>
              <a:rPr lang="en-US" dirty="0"/>
              <a:t>So </a:t>
            </a:r>
            <a:r>
              <a:rPr lang="en-US" dirty="0" err="1"/>
              <a:t>Reff</a:t>
            </a:r>
            <a:r>
              <a:rPr lang="en-US" dirty="0"/>
              <a:t> is already less than 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7DFBD-DA23-CE46-BC5D-8A596A081F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8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/>
            <a:r>
              <a:rPr lang="en-GB" dirty="0">
                <a:latin typeface="Calibri" charset="0"/>
              </a:rPr>
              <a:t>Check where the N is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/>
            <a:r>
              <a:rPr lang="en-US" dirty="0">
                <a:latin typeface="Calibri" charset="0"/>
              </a:rPr>
              <a:t>Sub top expression into expression for </a:t>
            </a:r>
            <a:r>
              <a:rPr lang="en-US" dirty="0" err="1">
                <a:latin typeface="Calibri" charset="0"/>
              </a:rPr>
              <a:t>R_eff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In the absence of infection births will enter the susceptible class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E045B91-DFD2-B248-A542-6CB800A7A622}" type="slidenum">
              <a:rPr lang="en-US" sz="1200">
                <a:cs typeface="Arial" charset="0"/>
              </a:rPr>
              <a:pPr eaLnBrk="1" hangingPunct="1"/>
              <a:t>14</a:t>
            </a:fld>
            <a:endParaRPr lang="en-US" sz="12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3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260.png"/><Relationship Id="rId1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250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7.emf"/><Relationship Id="rId17" Type="http://schemas.openxmlformats.org/officeDocument/2006/relationships/oleObject" Target="../embeddings/oleObject16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emf"/><Relationship Id="rId20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6.e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openxmlformats.org/officeDocument/2006/relationships/image" Target="../media/image5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6.png"/><Relationship Id="rId5" Type="http://schemas.microsoft.com/office/2007/relationships/hdphoto" Target="../media/hdphoto3.wdp"/><Relationship Id="rId10" Type="http://schemas.openxmlformats.org/officeDocument/2006/relationships/image" Target="../media/image550.png"/><Relationship Id="rId4" Type="http://schemas.microsoft.com/office/2007/relationships/hdphoto" Target="../media/hdphoto2.wdp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56.emf"/><Relationship Id="rId7" Type="http://schemas.openxmlformats.org/officeDocument/2006/relationships/image" Target="../media/image66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3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3025287" y="3720226"/>
            <a:ext cx="61414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Epidemiology </a:t>
            </a:r>
            <a:r>
              <a:rPr lang="en-GB" sz="2400">
                <a:latin typeface="Century Gothic" panose="020B0502020202020204" pitchFamily="34" charset="0"/>
              </a:rPr>
              <a:t>lecture 3</a:t>
            </a:r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Vaccination and structured populations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Andrew J K Conlan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University of Cambridge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ajkc2@cam.ac.uk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179-A446-FA8D-B4B8-A3A32DAC66EB}"/>
              </a:ext>
            </a:extLst>
          </p:cNvPr>
          <p:cNvSpPr txBox="1"/>
          <p:nvPr/>
        </p:nvSpPr>
        <p:spPr>
          <a:xfrm>
            <a:off x="1690391" y="5286645"/>
            <a:ext cx="18618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entury Gothic"/>
                <a:ea typeface="Calibri"/>
                <a:cs typeface="Calibri"/>
              </a:rPr>
              <a:t>With materials contributed by Ellen Brooks-Pollock and Sophie Ip</a:t>
            </a:r>
          </a:p>
        </p:txBody>
      </p:sp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Re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1" y="97048"/>
            <a:ext cx="6111875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3" name="Object 4"/>
          <p:cNvGraphicFramePr>
            <a:graphicFrameLocks noChangeAspect="1"/>
          </p:cNvGraphicFramePr>
          <p:nvPr/>
        </p:nvGraphicFramePr>
        <p:xfrm>
          <a:off x="7316470" y="665372"/>
          <a:ext cx="26495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0" imgH="228600" progId="Equation.3">
                  <p:embed/>
                </p:oleObj>
              </mc:Choice>
              <mc:Fallback>
                <p:oleObj name="Equation" r:id="rId4" imgW="1270000" imgH="228600" progId="Equation.3">
                  <p:embed/>
                  <p:pic>
                    <p:nvPicPr>
                      <p:cNvPr id="512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6470" y="665372"/>
                        <a:ext cx="26495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7227570" y="4121360"/>
          <a:ext cx="32575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62100" imgH="228600" progId="Equation.DSMT4">
                  <p:embed/>
                </p:oleObj>
              </mc:Choice>
              <mc:Fallback>
                <p:oleObj name="Equation" r:id="rId6" imgW="1562100" imgH="228600" progId="Equation.DSMT4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7570" y="4121360"/>
                        <a:ext cx="32575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892734" y="4881773"/>
            <a:ext cx="2479675" cy="1119187"/>
            <a:chOff x="6782483" y="2469697"/>
            <a:chExt cx="2481017" cy="1119187"/>
          </a:xfrm>
        </p:grpSpPr>
        <p:graphicFrame>
          <p:nvGraphicFramePr>
            <p:cNvPr id="51206" name="Object 4"/>
            <p:cNvGraphicFramePr>
              <a:graphicFrameLocks noChangeAspect="1"/>
            </p:cNvGraphicFramePr>
            <p:nvPr/>
          </p:nvGraphicFramePr>
          <p:xfrm>
            <a:off x="6782483" y="2469697"/>
            <a:ext cx="1223962" cy="1119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57200" imgH="419100" progId="Equation.DSMT4">
                    <p:embed/>
                  </p:oleObj>
                </mc:Choice>
                <mc:Fallback>
                  <p:oleObj name="Equation" r:id="rId8" imgW="457200" imgH="419100" progId="Equation.DSMT4">
                    <p:embed/>
                    <p:pic>
                      <p:nvPicPr>
                        <p:cNvPr id="5120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2483" y="2469697"/>
                          <a:ext cx="1223962" cy="1119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7" name="TextBox 1"/>
            <p:cNvSpPr txBox="1">
              <a:spLocks noChangeArrowheads="1"/>
            </p:cNvSpPr>
            <p:nvPr/>
          </p:nvSpPr>
          <p:spPr bwMode="auto">
            <a:xfrm>
              <a:off x="7248963" y="3112168"/>
              <a:ext cx="20145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FF0000"/>
                  </a:solidFill>
                </a:rPr>
                <a:t>No epidemic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38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7" name="Object 4"/>
          <p:cNvGraphicFramePr>
            <a:graphicFrameLocks noChangeAspect="1"/>
          </p:cNvGraphicFramePr>
          <p:nvPr/>
        </p:nvGraphicFramePr>
        <p:xfrm>
          <a:off x="4248151" y="1713798"/>
          <a:ext cx="296862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00100" imgH="431800" progId="Equation.DSMT4">
                  <p:embed/>
                </p:oleObj>
              </mc:Choice>
              <mc:Fallback>
                <p:oleObj name="Equation" r:id="rId3" imgW="800100" imgH="431800" progId="Equation.DSMT4">
                  <p:embed/>
                  <p:pic>
                    <p:nvPicPr>
                      <p:cNvPr id="552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1" y="1713798"/>
                        <a:ext cx="2968625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5"/>
          <p:cNvGraphicFramePr>
            <a:graphicFrameLocks noChangeAspect="1"/>
          </p:cNvGraphicFramePr>
          <p:nvPr/>
        </p:nvGraphicFramePr>
        <p:xfrm>
          <a:off x="4248151" y="3548758"/>
          <a:ext cx="3278187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300" imgH="457200" progId="Equation.DSMT4">
                  <p:embed/>
                </p:oleObj>
              </mc:Choice>
              <mc:Fallback>
                <p:oleObj name="Equation" r:id="rId5" imgW="1257300" imgH="457200" progId="Equation.DSMT4">
                  <p:embed/>
                  <p:pic>
                    <p:nvPicPr>
                      <p:cNvPr id="7680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1" y="3548758"/>
                        <a:ext cx="3278187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456368" y="5144203"/>
            <a:ext cx="54570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Arial" charset="0"/>
              </a:rPr>
              <a:t>Disease will not cause an epidemic!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D0AEB-5930-6049-8AF6-2082072E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vaccination threshold</a:t>
            </a:r>
          </a:p>
        </p:txBody>
      </p:sp>
    </p:spTree>
    <p:extLst>
      <p:ext uri="{BB962C8B-B14F-4D97-AF65-F5344CB8AC3E}">
        <p14:creationId xmlns:p14="http://schemas.microsoft.com/office/powerpoint/2010/main" val="37166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8E2E62-C318-4A40-8820-7AE63F73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370227"/>
            <a:ext cx="6858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/>
              <a:t>Elimination of endemic disease by vaccination</a:t>
            </a:r>
          </a:p>
        </p:txBody>
      </p:sp>
      <p:pic>
        <p:nvPicPr>
          <p:cNvPr id="5" name="Picture 5" descr="smallpox">
            <a:extLst>
              <a:ext uri="{FF2B5EF4-FFF2-40B4-BE49-F238E27FC236}">
                <a16:creationId xmlns:a16="http://schemas.microsoft.com/office/drawing/2014/main" id="{47CAAD28-F57C-8F42-A81D-34A5B0443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" r="-3" b="46610"/>
          <a:stretch/>
        </p:blipFill>
        <p:spPr bwMode="auto">
          <a:xfrm>
            <a:off x="2791535" y="386205"/>
            <a:ext cx="667758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12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A2B3B3-2CF3-8542-B3B3-FFAD4704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13" y="1641814"/>
            <a:ext cx="1495080" cy="236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685E4-3CED-304C-86E1-38DF8F70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330" y="3238265"/>
            <a:ext cx="1621534" cy="263179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670AC81-1C50-0441-B0C5-53163F95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Eradication of smallpox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D34F92-81F6-BE45-80F9-FE7D03AAE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5371" y="1641815"/>
            <a:ext cx="40386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skerville"/>
                <a:cs typeface="Baskerville"/>
              </a:rPr>
              <a:t>No animal reservoirs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skerville"/>
                <a:cs typeface="Baskerville"/>
              </a:rPr>
              <a:t>High levels of morbidity and mortality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skerville"/>
                <a:cs typeface="Baskerville"/>
              </a:rPr>
              <a:t>Infection results in life long immunity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skerville"/>
                <a:cs typeface="Baskerville"/>
              </a:rPr>
              <a:t>Effective vaccine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skerville"/>
                <a:cs typeface="Baskerville"/>
              </a:rPr>
              <a:t>Declared to be eradicated 1979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askerville"/>
                <a:cs typeface="Baskerville"/>
              </a:rPr>
              <a:t>R</a:t>
            </a:r>
            <a:r>
              <a:rPr lang="en-US" baseline="-25000" dirty="0">
                <a:latin typeface="Baskerville"/>
                <a:cs typeface="Baskerville"/>
              </a:rPr>
              <a:t>0 </a:t>
            </a:r>
            <a:r>
              <a:rPr lang="en-US" dirty="0">
                <a:latin typeface="Baskerville"/>
                <a:cs typeface="Baskerville"/>
              </a:rPr>
              <a:t>= 5-10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3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1F5-ED80-014F-91FF-52240230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Vaccinating at birth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4A7F2-3D48-0E49-E6E4-20A043BACC82}"/>
              </a:ext>
            </a:extLst>
          </p:cNvPr>
          <p:cNvSpPr/>
          <p:nvPr/>
        </p:nvSpPr>
        <p:spPr>
          <a:xfrm>
            <a:off x="2208742" y="3348940"/>
            <a:ext cx="1063313" cy="1053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sz="5400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78804-397C-0D56-55BB-1B3A37720925}"/>
              </a:ext>
            </a:extLst>
          </p:cNvPr>
          <p:cNvSpPr/>
          <p:nvPr/>
        </p:nvSpPr>
        <p:spPr>
          <a:xfrm>
            <a:off x="4019286" y="3348940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</a:t>
            </a:r>
            <a:endParaRPr lang="en-US" sz="5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7F922-AC2C-996C-1F1D-24C7341310AD}"/>
              </a:ext>
            </a:extLst>
          </p:cNvPr>
          <p:cNvSpPr/>
          <p:nvPr/>
        </p:nvSpPr>
        <p:spPr>
          <a:xfrm>
            <a:off x="5791885" y="3348939"/>
            <a:ext cx="1063313" cy="1053373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sz="54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E5AA1-3CC1-2016-9F4C-088B0424EF7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72055" y="3875627"/>
            <a:ext cx="74723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E8899-D909-4001-C444-6AD471117A1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082599" y="3875626"/>
            <a:ext cx="709286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7FEEAE-6628-8E96-27C1-64DD355BFF92}"/>
              </a:ext>
            </a:extLst>
          </p:cNvPr>
          <p:cNvCxnSpPr>
            <a:cxnSpLocks/>
          </p:cNvCxnSpPr>
          <p:nvPr/>
        </p:nvCxnSpPr>
        <p:spPr>
          <a:xfrm>
            <a:off x="1431271" y="3875626"/>
            <a:ext cx="77747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5A1ECA-3959-6E82-6340-2952AE5272E8}"/>
              </a:ext>
            </a:extLst>
          </p:cNvPr>
          <p:cNvCxnSpPr>
            <a:cxnSpLocks/>
          </p:cNvCxnSpPr>
          <p:nvPr/>
        </p:nvCxnSpPr>
        <p:spPr>
          <a:xfrm>
            <a:off x="2740398" y="4389010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000A73-E169-4640-2F9E-54ED92986EC4}"/>
              </a:ext>
            </a:extLst>
          </p:cNvPr>
          <p:cNvCxnSpPr>
            <a:cxnSpLocks/>
          </p:cNvCxnSpPr>
          <p:nvPr/>
        </p:nvCxnSpPr>
        <p:spPr>
          <a:xfrm>
            <a:off x="4528416" y="4402311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61A45-FD68-12C3-AFF7-2C303862C386}"/>
              </a:ext>
            </a:extLst>
          </p:cNvPr>
          <p:cNvCxnSpPr>
            <a:cxnSpLocks/>
          </p:cNvCxnSpPr>
          <p:nvPr/>
        </p:nvCxnSpPr>
        <p:spPr>
          <a:xfrm>
            <a:off x="6323541" y="4402311"/>
            <a:ext cx="0" cy="7604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EFF427-22E4-1D0C-F8DA-D80FDA501855}"/>
                  </a:ext>
                </a:extLst>
              </p:cNvPr>
              <p:cNvSpPr txBox="1"/>
              <p:nvPr/>
            </p:nvSpPr>
            <p:spPr>
              <a:xfrm>
                <a:off x="261912" y="3545262"/>
                <a:ext cx="11693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(1-p)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EFF427-22E4-1D0C-F8DA-D80FDA50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12" y="3545262"/>
                <a:ext cx="1169359" cy="430887"/>
              </a:xfrm>
              <a:prstGeom prst="rect">
                <a:avLst/>
              </a:prstGeom>
              <a:blipFill>
                <a:blip r:embed="rId3"/>
                <a:stretch>
                  <a:fillRect l="-18280" t="-26471" r="-860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11EF57-F9C2-5EE0-8E62-8CCF730D9A0F}"/>
                  </a:ext>
                </a:extLst>
              </p:cNvPr>
              <p:cNvSpPr txBox="1"/>
              <p:nvPr/>
            </p:nvSpPr>
            <p:spPr>
              <a:xfrm>
                <a:off x="2456282" y="5220076"/>
                <a:ext cx="494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11EF57-F9C2-5EE0-8E62-8CCF730D9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282" y="5220076"/>
                <a:ext cx="494301" cy="430887"/>
              </a:xfrm>
              <a:prstGeom prst="rect">
                <a:avLst/>
              </a:prstGeom>
              <a:blipFill>
                <a:blip r:embed="rId4"/>
                <a:stretch>
                  <a:fillRect l="-12500" r="-12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F3229-8D68-A2C0-4016-D0542F724F66}"/>
                  </a:ext>
                </a:extLst>
              </p:cNvPr>
              <p:cNvSpPr txBox="1"/>
              <p:nvPr/>
            </p:nvSpPr>
            <p:spPr>
              <a:xfrm>
                <a:off x="4303791" y="5192163"/>
                <a:ext cx="4442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F3229-8D68-A2C0-4016-D0542F72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791" y="5192163"/>
                <a:ext cx="444224" cy="430887"/>
              </a:xfrm>
              <a:prstGeom prst="rect">
                <a:avLst/>
              </a:prstGeom>
              <a:blipFill>
                <a:blip r:embed="rId5"/>
                <a:stretch>
                  <a:fillRect l="-13889" r="-138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CA0685-D167-ED28-5A96-5F05505CE4C8}"/>
                  </a:ext>
                </a:extLst>
              </p:cNvPr>
              <p:cNvSpPr txBox="1"/>
              <p:nvPr/>
            </p:nvSpPr>
            <p:spPr>
              <a:xfrm>
                <a:off x="6101223" y="5220076"/>
                <a:ext cx="536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CA0685-D167-ED28-5A96-5F05505CE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223" y="5220076"/>
                <a:ext cx="536301" cy="430887"/>
              </a:xfrm>
              <a:prstGeom prst="rect">
                <a:avLst/>
              </a:prstGeom>
              <a:blipFill>
                <a:blip r:embed="rId6"/>
                <a:stretch>
                  <a:fillRect l="-11628" r="-1162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796E49-34F8-14AE-8C8D-42ECA36AAF5B}"/>
                  </a:ext>
                </a:extLst>
              </p:cNvPr>
              <p:cNvSpPr txBox="1"/>
              <p:nvPr/>
            </p:nvSpPr>
            <p:spPr>
              <a:xfrm>
                <a:off x="3379547" y="3276297"/>
                <a:ext cx="494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796E49-34F8-14AE-8C8D-42ECA36AA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47" y="3276297"/>
                <a:ext cx="494301" cy="430887"/>
              </a:xfrm>
              <a:prstGeom prst="rect">
                <a:avLst/>
              </a:prstGeom>
              <a:blipFill>
                <a:blip r:embed="rId7"/>
                <a:stretch>
                  <a:fillRect l="-12500" r="-1250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15792E-6AD8-E198-0583-643CC20473C1}"/>
                  </a:ext>
                </a:extLst>
              </p:cNvPr>
              <p:cNvSpPr txBox="1"/>
              <p:nvPr/>
            </p:nvSpPr>
            <p:spPr>
              <a:xfrm>
                <a:off x="5179573" y="3276296"/>
                <a:ext cx="436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15792E-6AD8-E198-0583-643CC204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73" y="3276296"/>
                <a:ext cx="436210" cy="430887"/>
              </a:xfrm>
              <a:prstGeom prst="rect">
                <a:avLst/>
              </a:prstGeom>
              <a:blipFill>
                <a:blip r:embed="rId8"/>
                <a:stretch>
                  <a:fillRect l="-17143" r="-114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084D9D-5126-93DA-BB86-EA5C7D473A0A}"/>
                  </a:ext>
                </a:extLst>
              </p:cNvPr>
              <p:cNvSpPr txBox="1"/>
              <p:nvPr/>
            </p:nvSpPr>
            <p:spPr>
              <a:xfrm>
                <a:off x="288600" y="2625845"/>
                <a:ext cx="6580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084D9D-5126-93DA-BB86-EA5C7D473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0" y="2625845"/>
                <a:ext cx="658001" cy="430887"/>
              </a:xfrm>
              <a:prstGeom prst="rect">
                <a:avLst/>
              </a:prstGeom>
              <a:blipFill>
                <a:blip r:embed="rId9"/>
                <a:stretch>
                  <a:fillRect l="-32075" t="-22857" r="-16981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tent Placeholder 11">
            <a:extLst>
              <a:ext uri="{FF2B5EF4-FFF2-40B4-BE49-F238E27FC236}">
                <a16:creationId xmlns:a16="http://schemas.microsoft.com/office/drawing/2014/main" id="{D3B3934B-6677-180F-CC22-14C0C6FC9EFB}"/>
              </a:ext>
            </a:extLst>
          </p:cNvPr>
          <p:cNvSpPr txBox="1">
            <a:spLocks/>
          </p:cNvSpPr>
          <p:nvPr/>
        </p:nvSpPr>
        <p:spPr>
          <a:xfrm>
            <a:off x="7354958" y="1603617"/>
            <a:ext cx="4038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Vaccination at birth can be thought of as short circuiting the path to recovery</a:t>
            </a:r>
          </a:p>
          <a:p>
            <a:r>
              <a:rPr lang="en-US" dirty="0">
                <a:latin typeface="Baskerville"/>
                <a:cs typeface="Baskerville"/>
              </a:rPr>
              <a:t>“Birth rate” directly into recovered compartment for proportion p</a:t>
            </a:r>
          </a:p>
          <a:p>
            <a:r>
              <a:rPr lang="en-US" dirty="0">
                <a:latin typeface="Baskerville"/>
                <a:cs typeface="Baskerville"/>
              </a:rPr>
              <a:t>If we want to bookkeep number vaccinated – or model different vaccine effects or timing…</a:t>
            </a:r>
          </a:p>
          <a:p>
            <a:endParaRPr lang="en-US" dirty="0">
              <a:latin typeface="Baskerville"/>
              <a:cs typeface="Baskerville"/>
            </a:endParaRPr>
          </a:p>
          <a:p>
            <a:endParaRPr lang="en-US" dirty="0">
              <a:latin typeface="Baskerville"/>
              <a:cs typeface="Baskerville"/>
            </a:endParaRPr>
          </a:p>
          <a:p>
            <a:endParaRPr lang="en-US" dirty="0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76194749-1727-E165-0D32-C6FED5DF3399}"/>
              </a:ext>
            </a:extLst>
          </p:cNvPr>
          <p:cNvCxnSpPr>
            <a:stCxn id="43" idx="3"/>
            <a:endCxn id="7" idx="0"/>
          </p:cNvCxnSpPr>
          <p:nvPr/>
        </p:nvCxnSpPr>
        <p:spPr>
          <a:xfrm>
            <a:off x="946601" y="2841289"/>
            <a:ext cx="5376941" cy="50765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99390-9B90-EF85-99AD-484BECD9DAD2}"/>
                  </a:ext>
                </a:extLst>
              </p:cNvPr>
              <p:cNvSpPr txBox="1"/>
              <p:nvPr/>
            </p:nvSpPr>
            <p:spPr>
              <a:xfrm>
                <a:off x="6573783" y="416521"/>
                <a:ext cx="6100762" cy="48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99390-9B90-EF85-99AD-484BECD9D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83" y="416521"/>
                <a:ext cx="6100762" cy="4841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E7C60-ACC6-E60A-C394-AE2D15110121}"/>
                  </a:ext>
                </a:extLst>
              </p:cNvPr>
              <p:cNvSpPr txBox="1"/>
              <p:nvPr/>
            </p:nvSpPr>
            <p:spPr>
              <a:xfrm>
                <a:off x="222656" y="1525539"/>
                <a:ext cx="1597350" cy="78906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E7C60-ACC6-E60A-C394-AE2D15110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6" y="1525539"/>
                <a:ext cx="1597350" cy="789062"/>
              </a:xfrm>
              <a:prstGeom prst="rect">
                <a:avLst/>
              </a:prstGeom>
              <a:blipFill>
                <a:blip r:embed="rId11"/>
                <a:stretch>
                  <a:fillRect l="-2326" b="-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1F5-ED80-014F-91FF-52240230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Vaccinating at birth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4A7F2-3D48-0E49-E6E4-20A043BACC82}"/>
              </a:ext>
            </a:extLst>
          </p:cNvPr>
          <p:cNvSpPr/>
          <p:nvPr/>
        </p:nvSpPr>
        <p:spPr>
          <a:xfrm>
            <a:off x="2180167" y="2902313"/>
            <a:ext cx="1063313" cy="1053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sz="5400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78804-397C-0D56-55BB-1B3A37720925}"/>
              </a:ext>
            </a:extLst>
          </p:cNvPr>
          <p:cNvSpPr/>
          <p:nvPr/>
        </p:nvSpPr>
        <p:spPr>
          <a:xfrm>
            <a:off x="3990711" y="2902313"/>
            <a:ext cx="1063313" cy="1053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</a:t>
            </a:r>
            <a:endParaRPr lang="en-US" sz="5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7F922-AC2C-996C-1F1D-24C7341310AD}"/>
              </a:ext>
            </a:extLst>
          </p:cNvPr>
          <p:cNvSpPr/>
          <p:nvPr/>
        </p:nvSpPr>
        <p:spPr>
          <a:xfrm>
            <a:off x="5763310" y="2902312"/>
            <a:ext cx="1063313" cy="1053373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sz="54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E5AA1-3CC1-2016-9F4C-088B0424EF7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43480" y="3429000"/>
            <a:ext cx="747231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E8899-D909-4001-C444-6AD471117A1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054024" y="3428999"/>
            <a:ext cx="709286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7FEEAE-6628-8E96-27C1-64DD355BFF92}"/>
              </a:ext>
            </a:extLst>
          </p:cNvPr>
          <p:cNvCxnSpPr>
            <a:cxnSpLocks/>
          </p:cNvCxnSpPr>
          <p:nvPr/>
        </p:nvCxnSpPr>
        <p:spPr>
          <a:xfrm>
            <a:off x="783937" y="3428999"/>
            <a:ext cx="1396230" cy="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5A1ECA-3959-6E82-6340-2952AE5272E8}"/>
              </a:ext>
            </a:extLst>
          </p:cNvPr>
          <p:cNvCxnSpPr>
            <a:cxnSpLocks/>
          </p:cNvCxnSpPr>
          <p:nvPr/>
        </p:nvCxnSpPr>
        <p:spPr>
          <a:xfrm>
            <a:off x="2711823" y="3942383"/>
            <a:ext cx="0" cy="7604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000A73-E169-4640-2F9E-54ED92986EC4}"/>
              </a:ext>
            </a:extLst>
          </p:cNvPr>
          <p:cNvCxnSpPr>
            <a:cxnSpLocks/>
          </p:cNvCxnSpPr>
          <p:nvPr/>
        </p:nvCxnSpPr>
        <p:spPr>
          <a:xfrm>
            <a:off x="4499841" y="3955684"/>
            <a:ext cx="0" cy="7604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61A45-FD68-12C3-AFF7-2C303862C386}"/>
              </a:ext>
            </a:extLst>
          </p:cNvPr>
          <p:cNvCxnSpPr>
            <a:cxnSpLocks/>
          </p:cNvCxnSpPr>
          <p:nvPr/>
        </p:nvCxnSpPr>
        <p:spPr>
          <a:xfrm>
            <a:off x="6294966" y="3955684"/>
            <a:ext cx="0" cy="7604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EFF427-22E4-1D0C-F8DA-D80FDA501855}"/>
                  </a:ext>
                </a:extLst>
              </p:cNvPr>
              <p:cNvSpPr txBox="1"/>
              <p:nvPr/>
            </p:nvSpPr>
            <p:spPr>
              <a:xfrm>
                <a:off x="233337" y="3098635"/>
                <a:ext cx="550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EFF427-22E4-1D0C-F8DA-D80FDA50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7" y="3098635"/>
                <a:ext cx="550600" cy="430887"/>
              </a:xfrm>
              <a:prstGeom prst="rect">
                <a:avLst/>
              </a:prstGeom>
              <a:blipFill>
                <a:blip r:embed="rId3"/>
                <a:stretch>
                  <a:fillRect l="-13636" r="-1363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11EF57-F9C2-5EE0-8E62-8CCF730D9A0F}"/>
                  </a:ext>
                </a:extLst>
              </p:cNvPr>
              <p:cNvSpPr txBox="1"/>
              <p:nvPr/>
            </p:nvSpPr>
            <p:spPr>
              <a:xfrm>
                <a:off x="2427707" y="4773449"/>
                <a:ext cx="494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11EF57-F9C2-5EE0-8E62-8CCF730D9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707" y="4773449"/>
                <a:ext cx="494301" cy="430887"/>
              </a:xfrm>
              <a:prstGeom prst="rect">
                <a:avLst/>
              </a:prstGeom>
              <a:blipFill>
                <a:blip r:embed="rId4"/>
                <a:stretch>
                  <a:fillRect l="-15385" r="-153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F3229-8D68-A2C0-4016-D0542F724F66}"/>
                  </a:ext>
                </a:extLst>
              </p:cNvPr>
              <p:cNvSpPr txBox="1"/>
              <p:nvPr/>
            </p:nvSpPr>
            <p:spPr>
              <a:xfrm>
                <a:off x="4275216" y="4745536"/>
                <a:ext cx="4442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F3229-8D68-A2C0-4016-D0542F72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216" y="4745536"/>
                <a:ext cx="444224" cy="430887"/>
              </a:xfrm>
              <a:prstGeom prst="rect">
                <a:avLst/>
              </a:prstGeom>
              <a:blipFill>
                <a:blip r:embed="rId5"/>
                <a:stretch>
                  <a:fillRect l="-13889" r="-13889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CA0685-D167-ED28-5A96-5F05505CE4C8}"/>
                  </a:ext>
                </a:extLst>
              </p:cNvPr>
              <p:cNvSpPr txBox="1"/>
              <p:nvPr/>
            </p:nvSpPr>
            <p:spPr>
              <a:xfrm>
                <a:off x="6072648" y="4773449"/>
                <a:ext cx="536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CA0685-D167-ED28-5A96-5F05505CE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648" y="4773449"/>
                <a:ext cx="536301" cy="430887"/>
              </a:xfrm>
              <a:prstGeom prst="rect">
                <a:avLst/>
              </a:prstGeom>
              <a:blipFill>
                <a:blip r:embed="rId6"/>
                <a:stretch>
                  <a:fillRect l="-13953" r="-1162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796E49-34F8-14AE-8C8D-42ECA36AAF5B}"/>
                  </a:ext>
                </a:extLst>
              </p:cNvPr>
              <p:cNvSpPr txBox="1"/>
              <p:nvPr/>
            </p:nvSpPr>
            <p:spPr>
              <a:xfrm>
                <a:off x="3350972" y="2829670"/>
                <a:ext cx="4943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796E49-34F8-14AE-8C8D-42ECA36AA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972" y="2829670"/>
                <a:ext cx="494301" cy="430887"/>
              </a:xfrm>
              <a:prstGeom prst="rect">
                <a:avLst/>
              </a:prstGeom>
              <a:blipFill>
                <a:blip r:embed="rId7"/>
                <a:stretch>
                  <a:fillRect l="-15385" r="-1282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15792E-6AD8-E198-0583-643CC20473C1}"/>
                  </a:ext>
                </a:extLst>
              </p:cNvPr>
              <p:cNvSpPr txBox="1"/>
              <p:nvPr/>
            </p:nvSpPr>
            <p:spPr>
              <a:xfrm>
                <a:off x="5150998" y="2829669"/>
                <a:ext cx="436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15792E-6AD8-E198-0583-643CC204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98" y="2829669"/>
                <a:ext cx="436210" cy="430887"/>
              </a:xfrm>
              <a:prstGeom prst="rect">
                <a:avLst/>
              </a:prstGeom>
              <a:blipFill>
                <a:blip r:embed="rId8"/>
                <a:stretch>
                  <a:fillRect l="-13889" r="-111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9432AFC-CB92-BFB7-B999-461D364A9AE8}"/>
              </a:ext>
            </a:extLst>
          </p:cNvPr>
          <p:cNvSpPr txBox="1"/>
          <p:nvPr/>
        </p:nvSpPr>
        <p:spPr>
          <a:xfrm>
            <a:off x="920837" y="2855518"/>
            <a:ext cx="1122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(1-p)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A6C7DB-2507-C992-B719-F66B6DD75D37}"/>
                  </a:ext>
                </a:extLst>
              </p:cNvPr>
              <p:cNvSpPr txBox="1"/>
              <p:nvPr/>
            </p:nvSpPr>
            <p:spPr>
              <a:xfrm>
                <a:off x="7205767" y="1204855"/>
                <a:ext cx="4793363" cy="1427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A6C7DB-2507-C992-B719-F66B6DD75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67" y="1204855"/>
                <a:ext cx="4793363" cy="1427442"/>
              </a:xfrm>
              <a:prstGeom prst="rect">
                <a:avLst/>
              </a:prstGeom>
              <a:blipFill>
                <a:blip r:embed="rId10"/>
                <a:stretch>
                  <a:fillRect l="-1587" t="-885" r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5B05C3-8BB4-F221-E74B-38B58942450A}"/>
                  </a:ext>
                </a:extLst>
              </p:cNvPr>
              <p:cNvSpPr txBox="1"/>
              <p:nvPr/>
            </p:nvSpPr>
            <p:spPr>
              <a:xfrm>
                <a:off x="7205767" y="2518964"/>
                <a:ext cx="3318601" cy="1427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5B05C3-8BB4-F221-E74B-38B589424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67" y="2518964"/>
                <a:ext cx="3318601" cy="1427442"/>
              </a:xfrm>
              <a:prstGeom prst="rect">
                <a:avLst/>
              </a:prstGeom>
              <a:blipFill>
                <a:blip r:embed="rId11"/>
                <a:stretch>
                  <a:fillRect l="-2672" t="-885" r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57B90-5729-5816-8D1D-D5398F83D69A}"/>
                  </a:ext>
                </a:extLst>
              </p:cNvPr>
              <p:cNvSpPr txBox="1"/>
              <p:nvPr/>
            </p:nvSpPr>
            <p:spPr>
              <a:xfrm>
                <a:off x="7190703" y="3761630"/>
                <a:ext cx="2508957" cy="1427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57B90-5729-5816-8D1D-D5398F83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703" y="3761630"/>
                <a:ext cx="2508957" cy="1427442"/>
              </a:xfrm>
              <a:prstGeom prst="rect">
                <a:avLst/>
              </a:prstGeom>
              <a:blipFill>
                <a:blip r:embed="rId12"/>
                <a:stretch>
                  <a:fillRect l="-3535" t="-885" r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4EC1D5-5C1F-A06E-4BE5-1DC02CB9FF61}"/>
                  </a:ext>
                </a:extLst>
              </p:cNvPr>
              <p:cNvSpPr txBox="1"/>
              <p:nvPr/>
            </p:nvSpPr>
            <p:spPr>
              <a:xfrm>
                <a:off x="7190703" y="5504321"/>
                <a:ext cx="3068532" cy="1427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4EC1D5-5C1F-A06E-4BE5-1DC02CB9F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703" y="5504321"/>
                <a:ext cx="3068532" cy="1427442"/>
              </a:xfrm>
              <a:prstGeom prst="rect">
                <a:avLst/>
              </a:prstGeom>
              <a:blipFill>
                <a:blip r:embed="rId13"/>
                <a:stretch>
                  <a:fillRect l="-1653" t="-885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2E76A6B-75E0-65E8-FDF6-B5513C43B7C0}"/>
              </a:ext>
            </a:extLst>
          </p:cNvPr>
          <p:cNvGrpSpPr/>
          <p:nvPr/>
        </p:nvGrpSpPr>
        <p:grpSpPr>
          <a:xfrm>
            <a:off x="8281971" y="1432817"/>
            <a:ext cx="1789681" cy="4890256"/>
            <a:chOff x="8281971" y="1432817"/>
            <a:chExt cx="1789681" cy="48902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3E875C-4FCC-F362-9223-C1349D00C06D}"/>
                </a:ext>
              </a:extLst>
            </p:cNvPr>
            <p:cNvSpPr/>
            <p:nvPr/>
          </p:nvSpPr>
          <p:spPr>
            <a:xfrm>
              <a:off x="8281971" y="1432817"/>
              <a:ext cx="1789681" cy="57312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4000"/>
              </a:schemeClr>
            </a:solidFill>
            <a:ln>
              <a:solidFill>
                <a:schemeClr val="accent1">
                  <a:shade val="50000"/>
                  <a:alpha val="1671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4E9D92-45EA-10B7-7CE1-C4490EB12D71}"/>
                </a:ext>
              </a:extLst>
            </p:cNvPr>
            <p:cNvSpPr/>
            <p:nvPr/>
          </p:nvSpPr>
          <p:spPr>
            <a:xfrm>
              <a:off x="8281971" y="5810492"/>
              <a:ext cx="835526" cy="512581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4000"/>
              </a:schemeClr>
            </a:solidFill>
            <a:ln>
              <a:solidFill>
                <a:schemeClr val="accent1">
                  <a:shade val="50000"/>
                  <a:alpha val="1671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0D0AC1-B2D8-7729-E546-C68BD6C70A0A}"/>
              </a:ext>
            </a:extLst>
          </p:cNvPr>
          <p:cNvGrpSpPr/>
          <p:nvPr/>
        </p:nvGrpSpPr>
        <p:grpSpPr>
          <a:xfrm>
            <a:off x="8123281" y="1423250"/>
            <a:ext cx="2951908" cy="1913130"/>
            <a:chOff x="8123281" y="1423250"/>
            <a:chExt cx="2951908" cy="19131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1A73D4-8548-FD58-0CBE-E59C5E175F24}"/>
                </a:ext>
              </a:extLst>
            </p:cNvPr>
            <p:cNvSpPr/>
            <p:nvPr/>
          </p:nvSpPr>
          <p:spPr>
            <a:xfrm>
              <a:off x="10473501" y="1423250"/>
              <a:ext cx="601688" cy="59251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4000"/>
              </a:schemeClr>
            </a:solidFill>
            <a:ln>
              <a:solidFill>
                <a:schemeClr val="accent1">
                  <a:shade val="50000"/>
                  <a:alpha val="1671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41560A-D3F6-EC28-FEC6-20839078B441}"/>
                </a:ext>
              </a:extLst>
            </p:cNvPr>
            <p:cNvSpPr/>
            <p:nvPr/>
          </p:nvSpPr>
          <p:spPr>
            <a:xfrm>
              <a:off x="8123281" y="2743866"/>
              <a:ext cx="601688" cy="59251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4000"/>
              </a:schemeClr>
            </a:solidFill>
            <a:ln>
              <a:solidFill>
                <a:schemeClr val="accent1">
                  <a:shade val="50000"/>
                  <a:alpha val="1671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4D030EA-7155-6B19-54E1-3EF84D2A54B1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 flipH="1">
              <a:off x="8424125" y="2015764"/>
              <a:ext cx="2350220" cy="728102"/>
            </a:xfrm>
            <a:prstGeom prst="straightConnector1">
              <a:avLst/>
            </a:prstGeom>
            <a:ln w="476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E3DA01-7684-918E-7E79-942CD4ACFC6D}"/>
              </a:ext>
            </a:extLst>
          </p:cNvPr>
          <p:cNvGrpSpPr/>
          <p:nvPr/>
        </p:nvGrpSpPr>
        <p:grpSpPr>
          <a:xfrm>
            <a:off x="8164542" y="2743866"/>
            <a:ext cx="1460126" cy="1817850"/>
            <a:chOff x="8164542" y="2743866"/>
            <a:chExt cx="1460126" cy="18178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9121F5-9283-F480-96F2-7C38B44B2B6D}"/>
                </a:ext>
              </a:extLst>
            </p:cNvPr>
            <p:cNvSpPr/>
            <p:nvPr/>
          </p:nvSpPr>
          <p:spPr>
            <a:xfrm>
              <a:off x="9022980" y="2743866"/>
              <a:ext cx="601688" cy="592514"/>
            </a:xfrm>
            <a:prstGeom prst="rect">
              <a:avLst/>
            </a:prstGeom>
            <a:solidFill>
              <a:srgbClr val="7030A0">
                <a:alpha val="24000"/>
              </a:srgbClr>
            </a:solidFill>
            <a:ln>
              <a:solidFill>
                <a:schemeClr val="accent1">
                  <a:shade val="50000"/>
                  <a:alpha val="1671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52AB44-58F6-7012-EECB-EDFD5D77D7D7}"/>
                </a:ext>
              </a:extLst>
            </p:cNvPr>
            <p:cNvSpPr/>
            <p:nvPr/>
          </p:nvSpPr>
          <p:spPr>
            <a:xfrm>
              <a:off x="8164542" y="3969202"/>
              <a:ext cx="601688" cy="592514"/>
            </a:xfrm>
            <a:prstGeom prst="rect">
              <a:avLst/>
            </a:prstGeom>
            <a:solidFill>
              <a:srgbClr val="7030A0">
                <a:alpha val="24000"/>
              </a:srgbClr>
            </a:solidFill>
            <a:ln>
              <a:solidFill>
                <a:schemeClr val="accent1">
                  <a:shade val="50000"/>
                  <a:alpha val="1671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5401CD-0817-2A43-A94F-2455F142729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740033" y="3336380"/>
              <a:ext cx="583791" cy="650152"/>
            </a:xfrm>
            <a:prstGeom prst="straightConnector1">
              <a:avLst/>
            </a:prstGeom>
            <a:ln w="476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58D19-FCD7-BBB2-97FB-E75B732F450E}"/>
              </a:ext>
            </a:extLst>
          </p:cNvPr>
          <p:cNvGrpSpPr/>
          <p:nvPr/>
        </p:nvGrpSpPr>
        <p:grpSpPr>
          <a:xfrm>
            <a:off x="700613" y="3529522"/>
            <a:ext cx="3928943" cy="2946675"/>
            <a:chOff x="700613" y="3529522"/>
            <a:chExt cx="3928943" cy="29466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0A44CE8-8EA5-930A-F0C2-EF23DF6D48B7}"/>
                </a:ext>
              </a:extLst>
            </p:cNvPr>
            <p:cNvSpPr/>
            <p:nvPr/>
          </p:nvSpPr>
          <p:spPr>
            <a:xfrm>
              <a:off x="2180166" y="5422824"/>
              <a:ext cx="1063313" cy="10533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V</a:t>
              </a:r>
              <a:endParaRPr lang="en-US" sz="5400" baseline="-25000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F590184-B6EA-725A-207A-4B86020EB656}"/>
                </a:ext>
              </a:extLst>
            </p:cNvPr>
            <p:cNvCxnSpPr>
              <a:cxnSpLocks/>
            </p:cNvCxnSpPr>
            <p:nvPr/>
          </p:nvCxnSpPr>
          <p:spPr>
            <a:xfrm>
              <a:off x="700613" y="3529522"/>
              <a:ext cx="1426217" cy="2280971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0697EC-1C12-A624-9A74-24F6E8EEBF75}"/>
                    </a:ext>
                  </a:extLst>
                </p:cNvPr>
                <p:cNvSpPr txBox="1"/>
                <p:nvPr/>
              </p:nvSpPr>
              <p:spPr>
                <a:xfrm>
                  <a:off x="854765" y="4220833"/>
                  <a:ext cx="28648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0697EC-1C12-A624-9A74-24F6E8EEB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65" y="4220833"/>
                  <a:ext cx="286489" cy="430887"/>
                </a:xfrm>
                <a:prstGeom prst="rect">
                  <a:avLst/>
                </a:prstGeom>
                <a:blipFill>
                  <a:blip r:embed="rId14"/>
                  <a:stretch>
                    <a:fillRect l="-30435" r="-2608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14F4BF-DEF2-4F1B-A109-307CD77BC7F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243479" y="5949511"/>
              <a:ext cx="87132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8084EA-C104-7E40-77FD-BCFE452B486E}"/>
                    </a:ext>
                  </a:extLst>
                </p:cNvPr>
                <p:cNvSpPr txBox="1"/>
                <p:nvPr/>
              </p:nvSpPr>
              <p:spPr>
                <a:xfrm>
                  <a:off x="4114800" y="5719403"/>
                  <a:ext cx="5147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8084EA-C104-7E40-77FD-BCFE452B4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5719403"/>
                  <a:ext cx="514756" cy="430887"/>
                </a:xfrm>
                <a:prstGeom prst="rect">
                  <a:avLst/>
                </a:prstGeom>
                <a:blipFill>
                  <a:blip r:embed="rId15"/>
                  <a:stretch>
                    <a:fillRect l="-14634" r="-14634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AC59F1-72A5-4F5A-4854-B8146C3CA819}"/>
                  </a:ext>
                </a:extLst>
              </p:cNvPr>
              <p:cNvSpPr txBox="1"/>
              <p:nvPr/>
            </p:nvSpPr>
            <p:spPr>
              <a:xfrm>
                <a:off x="222656" y="1525539"/>
                <a:ext cx="1597350" cy="78906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AC59F1-72A5-4F5A-4854-B8146C3CA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6" y="1525539"/>
                <a:ext cx="1597350" cy="789062"/>
              </a:xfrm>
              <a:prstGeom prst="rect">
                <a:avLst/>
              </a:prstGeom>
              <a:blipFill>
                <a:blip r:embed="rId5"/>
                <a:stretch>
                  <a:fillRect l="-2326" b="-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4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285039" y="6145690"/>
            <a:ext cx="434975" cy="4086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spAutoFit/>
          </a:bodyPr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829175" y="2141538"/>
            <a:ext cx="560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01800" y="441901"/>
            <a:ext cx="8966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Steady state</a:t>
            </a: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3225800" y="1771650"/>
          <a:ext cx="12334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400" imgH="393700" progId="Equation.3">
                  <p:embed/>
                </p:oleObj>
              </mc:Choice>
              <mc:Fallback>
                <p:oleObj name="Equation" r:id="rId3" imgW="660400" imgH="39370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1771650"/>
                        <a:ext cx="123348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2476501" y="1968501"/>
            <a:ext cx="360363" cy="360363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2501901" y="3273426"/>
            <a:ext cx="360363" cy="358775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2</a:t>
            </a:r>
          </a:p>
        </p:txBody>
      </p:sp>
      <p:graphicFrame>
        <p:nvGraphicFramePr>
          <p:cNvPr id="44039" name="Object 4"/>
          <p:cNvGraphicFramePr>
            <a:graphicFrameLocks noChangeAspect="1"/>
          </p:cNvGraphicFramePr>
          <p:nvPr/>
        </p:nvGraphicFramePr>
        <p:xfrm>
          <a:off x="3282951" y="3057525"/>
          <a:ext cx="12795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85800" imgH="393700" progId="Equation.3">
                  <p:embed/>
                </p:oleObj>
              </mc:Choice>
              <mc:Fallback>
                <p:oleObj name="Equation" r:id="rId5" imgW="685800" imgH="393700" progId="Equation.3">
                  <p:embed/>
                  <p:pic>
                    <p:nvPicPr>
                      <p:cNvPr id="440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1" y="3057525"/>
                        <a:ext cx="12795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4818064" y="3427413"/>
            <a:ext cx="560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701801" y="1242262"/>
            <a:ext cx="5726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cs typeface="Arial" charset="0"/>
              </a:rPr>
              <a:t>What is the</a:t>
            </a:r>
            <a:r>
              <a:rPr lang="en-GB" b="1" dirty="0">
                <a:solidFill>
                  <a:srgbClr val="FF0000"/>
                </a:solidFill>
                <a:cs typeface="Arial" charset="0"/>
              </a:rPr>
              <a:t> equilibrium number of cases </a:t>
            </a:r>
            <a:r>
              <a:rPr lang="en-GB" dirty="0">
                <a:solidFill>
                  <a:srgbClr val="000000"/>
                </a:solidFill>
                <a:cs typeface="Arial" charset="0"/>
              </a:rPr>
              <a:t>with vaccination</a:t>
            </a:r>
            <a:r>
              <a:rPr lang="en-GB" dirty="0">
                <a:cs typeface="Arial" charset="0"/>
              </a:rPr>
              <a:t>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847139" y="1945959"/>
            <a:ext cx="1203325" cy="4086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Same as SIR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863013" y="3259615"/>
            <a:ext cx="1204912" cy="4086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Same as SIR</a:t>
            </a:r>
          </a:p>
        </p:txBody>
      </p:sp>
      <p:sp>
        <p:nvSpPr>
          <p:cNvPr id="22" name="Oval 21"/>
          <p:cNvSpPr/>
          <p:nvPr/>
        </p:nvSpPr>
        <p:spPr>
          <a:xfrm>
            <a:off x="2517776" y="4105276"/>
            <a:ext cx="360363" cy="360363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3</a:t>
            </a:r>
          </a:p>
        </p:txBody>
      </p:sp>
      <p:graphicFrame>
        <p:nvGraphicFramePr>
          <p:cNvPr id="44045" name="Object 4"/>
          <p:cNvGraphicFramePr>
            <a:graphicFrameLocks noChangeAspect="1"/>
          </p:cNvGraphicFramePr>
          <p:nvPr/>
        </p:nvGraphicFramePr>
        <p:xfrm>
          <a:off x="3275013" y="3890963"/>
          <a:ext cx="13271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200" imgH="393700" progId="Equation.3">
                  <p:embed/>
                </p:oleObj>
              </mc:Choice>
              <mc:Fallback>
                <p:oleObj name="Equation" r:id="rId7" imgW="711200" imgH="393700" progId="Equation.3">
                  <p:embed/>
                  <p:pic>
                    <p:nvPicPr>
                      <p:cNvPr id="4404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3890963"/>
                        <a:ext cx="13271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4835525" y="4260850"/>
            <a:ext cx="560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500313" y="5384801"/>
            <a:ext cx="360362" cy="360363"/>
          </a:xfrm>
          <a:prstGeom prst="ellipse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graphicFrame>
        <p:nvGraphicFramePr>
          <p:cNvPr id="44048" name="Object 4"/>
          <p:cNvGraphicFramePr>
            <a:graphicFrameLocks noChangeAspect="1"/>
          </p:cNvGraphicFramePr>
          <p:nvPr/>
        </p:nvGraphicFramePr>
        <p:xfrm>
          <a:off x="3003550" y="5391151"/>
          <a:ext cx="21097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30300" imgH="177800" progId="Equation.3">
                  <p:embed/>
                </p:oleObj>
              </mc:Choice>
              <mc:Fallback>
                <p:oleObj name="Equation" r:id="rId9" imgW="1130300" imgH="177800" progId="Equation.3">
                  <p:embed/>
                  <p:pic>
                    <p:nvPicPr>
                      <p:cNvPr id="440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5391151"/>
                        <a:ext cx="210978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29783" dir="3885598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5089525" y="5548313"/>
            <a:ext cx="5603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graphicFrame>
        <p:nvGraphicFramePr>
          <p:cNvPr id="44050" name="Object 13"/>
          <p:cNvGraphicFramePr>
            <a:graphicFrameLocks noChangeAspect="1"/>
          </p:cNvGraphicFramePr>
          <p:nvPr/>
        </p:nvGraphicFramePr>
        <p:xfrm>
          <a:off x="5626101" y="5184775"/>
          <a:ext cx="35544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66900" imgH="406400" progId="Equation.3">
                  <p:embed/>
                </p:oleObj>
              </mc:Choice>
              <mc:Fallback>
                <p:oleObj name="Equation" r:id="rId11" imgW="1866900" imgH="406400" progId="Equation.3">
                  <p:embed/>
                  <p:pic>
                    <p:nvPicPr>
                      <p:cNvPr id="4405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1" y="5184775"/>
                        <a:ext cx="355441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1" name="Object 13"/>
          <p:cNvGraphicFramePr>
            <a:graphicFrameLocks noChangeAspect="1"/>
          </p:cNvGraphicFramePr>
          <p:nvPr/>
        </p:nvGraphicFramePr>
        <p:xfrm>
          <a:off x="5492751" y="5905501"/>
          <a:ext cx="32924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27200" imgH="431800" progId="Equation.3">
                  <p:embed/>
                </p:oleObj>
              </mc:Choice>
              <mc:Fallback>
                <p:oleObj name="Equation" r:id="rId13" imgW="1727200" imgH="431800" progId="Equation.3">
                  <p:embed/>
                  <p:pic>
                    <p:nvPicPr>
                      <p:cNvPr id="4405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1" y="5905501"/>
                        <a:ext cx="32924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9288464" y="5471756"/>
            <a:ext cx="1203325" cy="7150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Nearly the same as SIR</a:t>
            </a:r>
          </a:p>
        </p:txBody>
      </p:sp>
      <p:graphicFrame>
        <p:nvGraphicFramePr>
          <p:cNvPr id="44053" name="Object 13"/>
          <p:cNvGraphicFramePr>
            <a:graphicFrameLocks noChangeAspect="1"/>
          </p:cNvGraphicFramePr>
          <p:nvPr/>
        </p:nvGraphicFramePr>
        <p:xfrm>
          <a:off x="5826126" y="3830638"/>
          <a:ext cx="94456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95300" imgH="431800" progId="Equation.3">
                  <p:embed/>
                </p:oleObj>
              </mc:Choice>
              <mc:Fallback>
                <p:oleObj name="Equation" r:id="rId15" imgW="495300" imgH="431800" progId="Equation.3">
                  <p:embed/>
                  <p:pic>
                    <p:nvPicPr>
                      <p:cNvPr id="4405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26" y="3830638"/>
                        <a:ext cx="94456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4" name="Object 13"/>
          <p:cNvGraphicFramePr>
            <a:graphicFrameLocks noChangeAspect="1"/>
          </p:cNvGraphicFramePr>
          <p:nvPr/>
        </p:nvGraphicFramePr>
        <p:xfrm>
          <a:off x="5670550" y="3035301"/>
          <a:ext cx="1162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09600" imgH="406400" progId="Equation.3">
                  <p:embed/>
                </p:oleObj>
              </mc:Choice>
              <mc:Fallback>
                <p:oleObj name="Equation" r:id="rId17" imgW="609600" imgH="406400" progId="Equation.3">
                  <p:embed/>
                  <p:pic>
                    <p:nvPicPr>
                      <p:cNvPr id="4405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3035301"/>
                        <a:ext cx="1162050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5" name="Object 8"/>
          <p:cNvGraphicFramePr>
            <a:graphicFrameLocks noChangeAspect="1"/>
          </p:cNvGraphicFramePr>
          <p:nvPr/>
        </p:nvGraphicFramePr>
        <p:xfrm>
          <a:off x="5476876" y="1604964"/>
          <a:ext cx="25638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485900" imgH="749300" progId="Equation.DSMT4">
                  <p:embed/>
                </p:oleObj>
              </mc:Choice>
              <mc:Fallback>
                <p:oleObj name="Equation" r:id="rId19" imgW="1485900" imgH="749300" progId="Equation.DSMT4">
                  <p:embed/>
                  <p:pic>
                    <p:nvPicPr>
                      <p:cNvPr id="4405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6" y="1604964"/>
                        <a:ext cx="25638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  <p:bldP spid="19" grpId="0" animBg="1"/>
      <p:bldP spid="20" grpId="0" animBg="1"/>
      <p:bldP spid="22" grpId="0" animBg="1"/>
      <p:bldP spid="25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813538" y="5880507"/>
            <a:ext cx="9144000" cy="73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GB" b="1" dirty="0">
                <a:solidFill>
                  <a:srgbClr val="FF0000"/>
                </a:solidFill>
                <a:cs typeface="Arial" charset="0"/>
              </a:rPr>
              <a:t>Same threshold as in the simple SIR model:</a:t>
            </a:r>
          </a:p>
          <a:p>
            <a:pPr>
              <a:lnSpc>
                <a:spcPct val="120000"/>
              </a:lnSpc>
              <a:defRPr/>
            </a:pPr>
            <a:r>
              <a:rPr lang="en-GB" dirty="0">
                <a:cs typeface="Arial" charset="0"/>
                <a:sym typeface="Wingdings" charset="0"/>
              </a:rPr>
              <a:t>Same vaccination coverage needed to prevent epidemic outbreak, </a:t>
            </a:r>
            <a:r>
              <a:rPr lang="en-GB" dirty="0">
                <a:cs typeface="Arial" charset="0"/>
              </a:rPr>
              <a:t>eliminate endemic disease.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1896" y="313529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Elimination</a:t>
            </a:r>
          </a:p>
        </p:txBody>
      </p:sp>
      <p:pic>
        <p:nvPicPr>
          <p:cNvPr id="58371" name="Picture 2" descr="Sva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498476"/>
            <a:ext cx="5383212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75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reduces number of cases</a:t>
            </a:r>
          </a:p>
        </p:txBody>
      </p:sp>
      <p:pic>
        <p:nvPicPr>
          <p:cNvPr id="8" name="Picture 7" descr="vaccinecoverag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74" y="2071220"/>
            <a:ext cx="3889883" cy="3889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4409" y="4133568"/>
            <a:ext cx="46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Number of cases at equilibrium </a:t>
            </a:r>
            <a:r>
              <a:rPr lang="en-US" b="1" dirty="0">
                <a:latin typeface="Arial"/>
                <a:cs typeface="Arial"/>
              </a:rPr>
              <a:t>decreases</a:t>
            </a:r>
            <a:r>
              <a:rPr lang="en-US" dirty="0">
                <a:latin typeface="Arial"/>
                <a:cs typeface="Arial"/>
              </a:rPr>
              <a:t> as vaccine coverage </a:t>
            </a:r>
            <a:r>
              <a:rPr lang="en-US" b="1" dirty="0">
                <a:latin typeface="Arial"/>
                <a:cs typeface="Arial"/>
              </a:rPr>
              <a:t>increases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8E2DBE-7349-AD43-9382-0077E4CD2AF8}"/>
                  </a:ext>
                </a:extLst>
              </p:cNvPr>
              <p:cNvSpPr txBox="1"/>
              <p:nvPr/>
            </p:nvSpPr>
            <p:spPr>
              <a:xfrm>
                <a:off x="2744025" y="2700055"/>
                <a:ext cx="3182112" cy="1060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8E2DBE-7349-AD43-9382-0077E4CD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25" y="2700055"/>
                <a:ext cx="3182112" cy="1060418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5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6" descr="vacthresh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281" y="1095026"/>
            <a:ext cx="5761439" cy="576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676AC-0EEC-DC43-B87D-595F284B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CC"/>
                </a:solidFill>
                <a:cs typeface="Arial" charset="0"/>
              </a:rPr>
              <a:t>Critical vaccination threshold</a:t>
            </a:r>
            <a:br>
              <a:rPr lang="en-US" dirty="0">
                <a:solidFill>
                  <a:srgbClr val="0000CC"/>
                </a:solidFill>
                <a:cs typeface="Arial" charset="0"/>
              </a:rPr>
            </a:br>
            <a:endParaRPr lang="en-US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A7CC403-ACD3-F940-A078-28564D0FB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4282" y="4451238"/>
            <a:ext cx="2318543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Why do we still get flu epidemics every year?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Why have we not eradicated measles?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424664-F4F7-6FD0-400E-91B693B07C89}"/>
              </a:ext>
            </a:extLst>
          </p:cNvPr>
          <p:cNvGrpSpPr/>
          <p:nvPr/>
        </p:nvGrpSpPr>
        <p:grpSpPr>
          <a:xfrm>
            <a:off x="432129" y="168962"/>
            <a:ext cx="11409171" cy="6478692"/>
            <a:chOff x="432129" y="168962"/>
            <a:chExt cx="11409171" cy="64786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2C424FD-ED70-FB0F-B45F-D7A0453F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129" y="4430231"/>
              <a:ext cx="1724662" cy="2217423"/>
            </a:xfrm>
            <a:prstGeom prst="rect">
              <a:avLst/>
            </a:prstGeom>
          </p:spPr>
        </p:pic>
        <p:pic>
          <p:nvPicPr>
            <p:cNvPr id="7" name="Picture 6" descr="vidcon4">
              <a:extLst>
                <a:ext uri="{FF2B5EF4-FFF2-40B4-BE49-F238E27FC236}">
                  <a16:creationId xmlns:a16="http://schemas.microsoft.com/office/drawing/2014/main" id="{2557E02C-C4C0-D8CE-C78E-1799BCBD5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809" y="168962"/>
              <a:ext cx="2735491" cy="2183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26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60077-EB27-2D47-9BA9-D419DB43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07A0E8-61BF-9444-97A1-7BB87643F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vaccination the most efficient control method for infectious disease?</a:t>
            </a:r>
          </a:p>
          <a:p>
            <a:pPr lvl="1"/>
            <a:r>
              <a:rPr lang="en-US" dirty="0"/>
              <a:t>Herd immunity</a:t>
            </a:r>
          </a:p>
          <a:p>
            <a:pPr lvl="1"/>
            <a:r>
              <a:rPr lang="en-US" dirty="0"/>
              <a:t>Effective reproduction number</a:t>
            </a:r>
          </a:p>
          <a:p>
            <a:pPr lvl="1"/>
            <a:r>
              <a:rPr lang="en-US" dirty="0"/>
              <a:t>Critical vaccination threshold for given transmission parameters</a:t>
            </a:r>
          </a:p>
          <a:p>
            <a:r>
              <a:rPr lang="en-US" dirty="0"/>
              <a:t>How can we use vaccines to eliminate endemic diseases?</a:t>
            </a:r>
          </a:p>
          <a:p>
            <a:r>
              <a:rPr lang="en-US" dirty="0"/>
              <a:t>How can vaccination have “perverse consequences”?</a:t>
            </a:r>
          </a:p>
          <a:p>
            <a:r>
              <a:rPr lang="en-US" dirty="0"/>
              <a:t>Why is the structure of populations important for vaccination?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39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BA2617-FA07-F240-8A38-8A2A09C4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370227"/>
            <a:ext cx="6858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/>
              <a:t>Age at infection and vaccination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67B8F-AEF5-4D4A-91AD-284F16C83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8" b="7481"/>
          <a:stretch/>
        </p:blipFill>
        <p:spPr>
          <a:xfrm>
            <a:off x="2791535" y="386205"/>
            <a:ext cx="667758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378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7BB051-5293-7840-BE65-5D55B801F4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1800" y="1521226"/>
            <a:ext cx="8778586" cy="4389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Average age of first infection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954064" y="1473272"/>
          <a:ext cx="1886580" cy="557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203200" progId="Equation.DSMT4">
                  <p:embed/>
                </p:oleObj>
              </mc:Choice>
              <mc:Fallback>
                <p:oleObj name="Equation" r:id="rId4" imgW="685800" imgH="203200" progId="Equation.DSMT4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064" y="1473272"/>
                        <a:ext cx="1886580" cy="557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7979488" y="1166454"/>
          <a:ext cx="1249856" cy="1170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100" imgH="393700" progId="Equation.DSMT4">
                  <p:embed/>
                </p:oleObj>
              </mc:Choice>
              <mc:Fallback>
                <p:oleObj name="Equation" r:id="rId6" imgW="419100" imgH="3937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9488" y="1166454"/>
                        <a:ext cx="1249856" cy="1170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963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Vaccination increases average age of infection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9576" y="3914518"/>
            <a:ext cx="3817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Average age of first infection </a:t>
            </a:r>
            <a:r>
              <a:rPr lang="en-US" b="1" dirty="0">
                <a:latin typeface="Arial"/>
                <a:cs typeface="Arial"/>
              </a:rPr>
              <a:t>increases</a:t>
            </a:r>
            <a:r>
              <a:rPr lang="en-US" dirty="0">
                <a:latin typeface="Arial"/>
                <a:cs typeface="Arial"/>
              </a:rPr>
              <a:t> as vaccine coverage </a:t>
            </a:r>
            <a:r>
              <a:rPr lang="en-US" b="1" dirty="0">
                <a:latin typeface="Arial"/>
                <a:cs typeface="Arial"/>
              </a:rPr>
              <a:t>increases</a:t>
            </a:r>
          </a:p>
        </p:txBody>
      </p:sp>
      <p:pic>
        <p:nvPicPr>
          <p:cNvPr id="3" name="Picture 2" descr="averageageofinfec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530271"/>
            <a:ext cx="5235575" cy="5235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9575" y="2189334"/>
            <a:ext cx="415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Number of cases at equilibrium </a:t>
            </a:r>
            <a:r>
              <a:rPr lang="en-US" b="1" dirty="0">
                <a:latin typeface="Arial"/>
                <a:cs typeface="Arial"/>
              </a:rPr>
              <a:t>decreases</a:t>
            </a:r>
            <a:r>
              <a:rPr lang="en-US" dirty="0">
                <a:latin typeface="Arial"/>
                <a:cs typeface="Arial"/>
              </a:rPr>
              <a:t> as vaccine coverage </a:t>
            </a:r>
            <a:r>
              <a:rPr lang="en-US" b="1" dirty="0">
                <a:latin typeface="Arial"/>
                <a:cs typeface="Arial"/>
              </a:rPr>
              <a:t>increases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C9054F-9416-3C36-A2F0-8550B59E6E4E}"/>
              </a:ext>
            </a:extLst>
          </p:cNvPr>
          <p:cNvGrpSpPr/>
          <p:nvPr/>
        </p:nvGrpSpPr>
        <p:grpSpPr>
          <a:xfrm>
            <a:off x="6881830" y="4967525"/>
            <a:ext cx="5047488" cy="1668643"/>
            <a:chOff x="6881830" y="4967525"/>
            <a:chExt cx="5047488" cy="1668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0C00F4-FBC7-8BD2-114D-D933255D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1830" y="4967525"/>
              <a:ext cx="1786365" cy="16686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0ED05C-E3E7-B284-8CB1-7871134BCDAD}"/>
                </a:ext>
              </a:extLst>
            </p:cNvPr>
            <p:cNvSpPr txBox="1"/>
            <p:nvPr/>
          </p:nvSpPr>
          <p:spPr>
            <a:xfrm>
              <a:off x="8668195" y="5989837"/>
              <a:ext cx="32611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Congenital Rubella Syndrome </a:t>
              </a:r>
            </a:p>
            <a:p>
              <a:r>
                <a:rPr lang="en-US" dirty="0">
                  <a:latin typeface="Arial"/>
                  <a:cs typeface="Arial"/>
                </a:rPr>
                <a:t>(CRS)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4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61BF-80C1-C54E-AB41-DC8BC5D8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“Perverse consequence” </a:t>
            </a:r>
            <a:r>
              <a:rPr lang="en-GB" dirty="0"/>
              <a:t>of vaccination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8B37C-BA78-5441-B402-E0834A445EA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89572" y="4636477"/>
            <a:ext cx="8503920" cy="2171696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"/>
                <a:cs typeface="Baskerville"/>
              </a:rPr>
              <a:t>In a well mixed population vaccination coverage of 60% could actually increase incidence of CRS…</a:t>
            </a:r>
          </a:p>
          <a:p>
            <a:r>
              <a:rPr lang="en-US" dirty="0">
                <a:latin typeface="Baskerville"/>
                <a:cs typeface="Baskerville"/>
              </a:rPr>
              <a:t>Change in mean-age of infection depends on the contact structure (e.g. POLYMOD, BBC, Comix) within the population and which ages targeted for vaccination…</a:t>
            </a:r>
          </a:p>
        </p:txBody>
      </p:sp>
      <p:graphicFrame>
        <p:nvGraphicFramePr>
          <p:cNvPr id="5" name="Object 17">
            <a:extLst>
              <a:ext uri="{FF2B5EF4-FFF2-40B4-BE49-F238E27FC236}">
                <a16:creationId xmlns:a16="http://schemas.microsoft.com/office/drawing/2014/main" id="{46E25061-FBC9-D645-ACA2-46CB7B52C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0004" y="2165775"/>
          <a:ext cx="19050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900" imgH="431800" progId="Equation.3">
                  <p:embed/>
                </p:oleObj>
              </mc:Choice>
              <mc:Fallback>
                <p:oleObj name="Equation" r:id="rId3" imgW="723900" imgH="431800" progId="Equation.3">
                  <p:embed/>
                  <p:pic>
                    <p:nvPicPr>
                      <p:cNvPr id="5" name="Object 17">
                        <a:extLst>
                          <a:ext uri="{FF2B5EF4-FFF2-40B4-BE49-F238E27FC236}">
                            <a16:creationId xmlns:a16="http://schemas.microsoft.com/office/drawing/2014/main" id="{46E25061-FBC9-D645-ACA2-46CB7B52C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004" y="2165775"/>
                        <a:ext cx="190500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EBA4634-80C5-3D47-B63F-F6C24FFC996F}"/>
              </a:ext>
            </a:extLst>
          </p:cNvPr>
          <p:cNvGrpSpPr/>
          <p:nvPr/>
        </p:nvGrpSpPr>
        <p:grpSpPr>
          <a:xfrm>
            <a:off x="1037942" y="1403924"/>
            <a:ext cx="3899056" cy="3349862"/>
            <a:chOff x="4805700" y="3366402"/>
            <a:chExt cx="3899056" cy="33498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6AA457-2CB3-7544-9B55-CDE94C08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05700" y="3366402"/>
              <a:ext cx="3899056" cy="3349862"/>
            </a:xfrm>
            <a:prstGeom prst="rect">
              <a:avLst/>
            </a:prstGeom>
          </p:spPr>
        </p:pic>
        <p:graphicFrame>
          <p:nvGraphicFramePr>
            <p:cNvPr id="8" name="Object 17">
              <a:extLst>
                <a:ext uri="{FF2B5EF4-FFF2-40B4-BE49-F238E27FC236}">
                  <a16:creationId xmlns:a16="http://schemas.microsoft.com/office/drawing/2014/main" id="{5F1741BD-F715-9B49-8645-0B83A5EDDE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00726" y="3666055"/>
            <a:ext cx="1103312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19100" imgH="215900" progId="Equation.DSMT4">
                    <p:embed/>
                  </p:oleObj>
                </mc:Choice>
                <mc:Fallback>
                  <p:oleObj name="Equation" r:id="rId6" imgW="419100" imgH="215900" progId="Equation.DSMT4">
                    <p:embed/>
                    <p:pic>
                      <p:nvPicPr>
                        <p:cNvPr id="8" name="Object 17">
                          <a:extLst>
                            <a:ext uri="{FF2B5EF4-FFF2-40B4-BE49-F238E27FC236}">
                              <a16:creationId xmlns:a16="http://schemas.microsoft.com/office/drawing/2014/main" id="{5F1741BD-F715-9B49-8645-0B83A5EDDE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0726" y="3666055"/>
                          <a:ext cx="1103312" cy="566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9AA5B2-D7B9-3842-A367-0E8048AD413F}"/>
              </a:ext>
            </a:extLst>
          </p:cNvPr>
          <p:cNvGrpSpPr/>
          <p:nvPr/>
        </p:nvGrpSpPr>
        <p:grpSpPr>
          <a:xfrm>
            <a:off x="1914368" y="2934744"/>
            <a:ext cx="1940215" cy="729012"/>
            <a:chOff x="5679540" y="4891432"/>
            <a:chExt cx="1940215" cy="7290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D7717C-8D93-2D4F-A457-D18951A794E1}"/>
                </a:ext>
              </a:extLst>
            </p:cNvPr>
            <p:cNvCxnSpPr/>
            <p:nvPr/>
          </p:nvCxnSpPr>
          <p:spPr>
            <a:xfrm flipH="1" flipV="1">
              <a:off x="7607996" y="4891432"/>
              <a:ext cx="11759" cy="72901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417D62-8650-1041-B890-9FDB52FA0A7A}"/>
                </a:ext>
              </a:extLst>
            </p:cNvPr>
            <p:cNvCxnSpPr/>
            <p:nvPr/>
          </p:nvCxnSpPr>
          <p:spPr>
            <a:xfrm>
              <a:off x="5679540" y="4891432"/>
              <a:ext cx="1928456" cy="0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72FD60B-B044-3E0B-7ADE-ADF51AC1B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880" y="1359050"/>
            <a:ext cx="4153127" cy="32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6846-33B2-B37D-848F-9169A5A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concept of R</a:t>
            </a:r>
            <a:r>
              <a:rPr lang="en-US" baseline="-25000" dirty="0"/>
              <a:t>0</a:t>
            </a:r>
            <a:r>
              <a:rPr lang="en-US" dirty="0"/>
              <a:t> to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64237-9741-EF2E-6C9D-654878C0B5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019" y="2156324"/>
            <a:ext cx="808743" cy="1618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4BBC4-C2FF-C7D2-3DB9-AFBFB6739C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0487" y="3203163"/>
            <a:ext cx="808743" cy="161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019A1-ED04-8A71-74C1-62BE460639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551" y="3100641"/>
            <a:ext cx="808743" cy="161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72B2C-3620-85E1-DC1B-34BCFE1BBA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9767" y="2828127"/>
            <a:ext cx="593517" cy="1187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D29C7-9C9B-B45A-4A11-E0AB8870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9235" y="3422111"/>
            <a:ext cx="593517" cy="1187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E386D-F70B-A861-5F23-ADC65527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3284" y="2234142"/>
            <a:ext cx="593517" cy="1187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74596D-CD1F-10DD-9721-704B6706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4450" y="2706345"/>
            <a:ext cx="593517" cy="11879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FB3E4C6-AE2E-A55F-7E4F-5244DCEC4635}"/>
              </a:ext>
            </a:extLst>
          </p:cNvPr>
          <p:cNvGrpSpPr/>
          <p:nvPr/>
        </p:nvGrpSpPr>
        <p:grpSpPr>
          <a:xfrm>
            <a:off x="934077" y="2314162"/>
            <a:ext cx="2766139" cy="1971756"/>
            <a:chOff x="2604381" y="2777458"/>
            <a:chExt cx="2766139" cy="197175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1B57181-D7CB-0FE7-AA26-65BBA4D7595A}"/>
                </a:ext>
              </a:extLst>
            </p:cNvPr>
            <p:cNvSpPr/>
            <p:nvPr/>
          </p:nvSpPr>
          <p:spPr>
            <a:xfrm>
              <a:off x="4230624" y="2777458"/>
              <a:ext cx="1139896" cy="1297199"/>
            </a:xfrm>
            <a:custGeom>
              <a:avLst/>
              <a:gdLst>
                <a:gd name="connsiteX0" fmla="*/ 809469 w 1139896"/>
                <a:gd name="connsiteY0" fmla="*/ 1297199 h 1297199"/>
                <a:gd name="connsiteX1" fmla="*/ 1139252 w 1139896"/>
                <a:gd name="connsiteY1" fmla="*/ 487730 h 1297199"/>
                <a:gd name="connsiteX2" fmla="*/ 734518 w 1139896"/>
                <a:gd name="connsiteY2" fmla="*/ 23035 h 1297199"/>
                <a:gd name="connsiteX3" fmla="*/ 0 w 1139896"/>
                <a:gd name="connsiteY3" fmla="*/ 112976 h 129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9896" h="1297199">
                  <a:moveTo>
                    <a:pt x="809469" y="1297199"/>
                  </a:moveTo>
                  <a:cubicBezTo>
                    <a:pt x="980606" y="998645"/>
                    <a:pt x="1151744" y="700091"/>
                    <a:pt x="1139252" y="487730"/>
                  </a:cubicBezTo>
                  <a:cubicBezTo>
                    <a:pt x="1126760" y="275369"/>
                    <a:pt x="924393" y="85494"/>
                    <a:pt x="734518" y="23035"/>
                  </a:cubicBezTo>
                  <a:cubicBezTo>
                    <a:pt x="544643" y="-39424"/>
                    <a:pt x="272321" y="36776"/>
                    <a:pt x="0" y="11297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D87EFB-BD5A-5AFB-DCDB-E93852F9AAA2}"/>
                </a:ext>
              </a:extLst>
            </p:cNvPr>
            <p:cNvSpPr/>
            <p:nvPr/>
          </p:nvSpPr>
          <p:spPr>
            <a:xfrm>
              <a:off x="3226283" y="4419431"/>
              <a:ext cx="1289154" cy="329783"/>
            </a:xfrm>
            <a:custGeom>
              <a:avLst/>
              <a:gdLst>
                <a:gd name="connsiteX0" fmla="*/ 1454046 w 1454046"/>
                <a:gd name="connsiteY0" fmla="*/ 0 h 300365"/>
                <a:gd name="connsiteX1" fmla="*/ 794479 w 1454046"/>
                <a:gd name="connsiteY1" fmla="*/ 299803 h 300365"/>
                <a:gd name="connsiteX2" fmla="*/ 0 w 1454046"/>
                <a:gd name="connsiteY2" fmla="*/ 59960 h 30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4046" h="300365">
                  <a:moveTo>
                    <a:pt x="1454046" y="0"/>
                  </a:moveTo>
                  <a:cubicBezTo>
                    <a:pt x="1245433" y="144905"/>
                    <a:pt x="1036820" y="289810"/>
                    <a:pt x="794479" y="299803"/>
                  </a:cubicBezTo>
                  <a:cubicBezTo>
                    <a:pt x="552138" y="309796"/>
                    <a:pt x="276069" y="184878"/>
                    <a:pt x="0" y="5996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E21103-0A5F-58A2-7D6F-03D465B2BC98}"/>
                    </a:ext>
                  </a:extLst>
                </p:cNvPr>
                <p:cNvSpPr txBox="1"/>
                <p:nvPr/>
              </p:nvSpPr>
              <p:spPr>
                <a:xfrm>
                  <a:off x="2604381" y="2814779"/>
                  <a:ext cx="66099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E21103-0A5F-58A2-7D6F-03D465B2B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381" y="2814779"/>
                  <a:ext cx="660991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5094" r="-754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74EB2E-E362-18A9-2464-9C00C10667AB}"/>
                  </a:ext>
                </a:extLst>
              </p:cNvPr>
              <p:cNvSpPr txBox="1"/>
              <p:nvPr/>
            </p:nvSpPr>
            <p:spPr>
              <a:xfrm>
                <a:off x="6409224" y="1941754"/>
                <a:ext cx="8087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74EB2E-E362-18A9-2464-9C00C106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224" y="1941754"/>
                <a:ext cx="808743" cy="584775"/>
              </a:xfrm>
              <a:prstGeom prst="rect">
                <a:avLst/>
              </a:prstGeom>
              <a:blipFill>
                <a:blip r:embed="rId9"/>
                <a:stretch>
                  <a:fillRect l="-461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32306B2-FA66-55FE-DA13-D0D6231EF61A}"/>
              </a:ext>
            </a:extLst>
          </p:cNvPr>
          <p:cNvGrpSpPr/>
          <p:nvPr/>
        </p:nvGrpSpPr>
        <p:grpSpPr>
          <a:xfrm>
            <a:off x="3489710" y="2706345"/>
            <a:ext cx="1783830" cy="1084898"/>
            <a:chOff x="5160014" y="3169641"/>
            <a:chExt cx="1783830" cy="10848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5FCC47A-8BEB-5D9B-DEBE-EA341F6DC41B}"/>
                </a:ext>
              </a:extLst>
            </p:cNvPr>
            <p:cNvSpPr/>
            <p:nvPr/>
          </p:nvSpPr>
          <p:spPr>
            <a:xfrm>
              <a:off x="5160014" y="3734087"/>
              <a:ext cx="1783830" cy="520452"/>
            </a:xfrm>
            <a:custGeom>
              <a:avLst/>
              <a:gdLst>
                <a:gd name="connsiteX0" fmla="*/ 0 w 1783830"/>
                <a:gd name="connsiteY0" fmla="*/ 520452 h 520452"/>
                <a:gd name="connsiteX1" fmla="*/ 779489 w 1783830"/>
                <a:gd name="connsiteY1" fmla="*/ 55757 h 520452"/>
                <a:gd name="connsiteX2" fmla="*/ 1783830 w 1783830"/>
                <a:gd name="connsiteY2" fmla="*/ 25776 h 5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3830" h="520452">
                  <a:moveTo>
                    <a:pt x="0" y="520452"/>
                  </a:moveTo>
                  <a:cubicBezTo>
                    <a:pt x="241092" y="329327"/>
                    <a:pt x="482184" y="138203"/>
                    <a:pt x="779489" y="55757"/>
                  </a:cubicBezTo>
                  <a:cubicBezTo>
                    <a:pt x="1076794" y="-26689"/>
                    <a:pt x="1430312" y="-457"/>
                    <a:pt x="1783830" y="2577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90FB2B-BDEA-746F-2719-8621C218B3B5}"/>
                    </a:ext>
                  </a:extLst>
                </p:cNvPr>
                <p:cNvSpPr txBox="1"/>
                <p:nvPr/>
              </p:nvSpPr>
              <p:spPr>
                <a:xfrm>
                  <a:off x="5544373" y="3169641"/>
                  <a:ext cx="13080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90FB2B-BDEA-746F-2719-8621C218B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373" y="3169641"/>
                  <a:ext cx="1308049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C40BF3-6A9F-3F6E-C5CA-9015161B020F}"/>
              </a:ext>
            </a:extLst>
          </p:cNvPr>
          <p:cNvGrpSpPr/>
          <p:nvPr/>
        </p:nvGrpSpPr>
        <p:grpSpPr>
          <a:xfrm>
            <a:off x="3419845" y="3695909"/>
            <a:ext cx="1943965" cy="1023492"/>
            <a:chOff x="5090149" y="4159205"/>
            <a:chExt cx="1943965" cy="102349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970A656-64B4-1EAD-BA53-FFF148C7F832}"/>
                </a:ext>
              </a:extLst>
            </p:cNvPr>
            <p:cNvSpPr/>
            <p:nvPr/>
          </p:nvSpPr>
          <p:spPr>
            <a:xfrm flipH="1" flipV="1">
              <a:off x="5090149" y="4159205"/>
              <a:ext cx="1943965" cy="520452"/>
            </a:xfrm>
            <a:custGeom>
              <a:avLst/>
              <a:gdLst>
                <a:gd name="connsiteX0" fmla="*/ 0 w 1783830"/>
                <a:gd name="connsiteY0" fmla="*/ 520452 h 520452"/>
                <a:gd name="connsiteX1" fmla="*/ 779489 w 1783830"/>
                <a:gd name="connsiteY1" fmla="*/ 55757 h 520452"/>
                <a:gd name="connsiteX2" fmla="*/ 1783830 w 1783830"/>
                <a:gd name="connsiteY2" fmla="*/ 25776 h 5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3830" h="520452">
                  <a:moveTo>
                    <a:pt x="0" y="520452"/>
                  </a:moveTo>
                  <a:cubicBezTo>
                    <a:pt x="241092" y="329327"/>
                    <a:pt x="482184" y="138203"/>
                    <a:pt x="779489" y="55757"/>
                  </a:cubicBezTo>
                  <a:cubicBezTo>
                    <a:pt x="1076794" y="-26689"/>
                    <a:pt x="1430312" y="-457"/>
                    <a:pt x="1783830" y="2577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B4A451-9002-0950-6CB0-E5DB87EF167C}"/>
                    </a:ext>
                  </a:extLst>
                </p:cNvPr>
                <p:cNvSpPr txBox="1"/>
                <p:nvPr/>
              </p:nvSpPr>
              <p:spPr>
                <a:xfrm>
                  <a:off x="5449753" y="4597922"/>
                  <a:ext cx="13080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B4A451-9002-0950-6CB0-E5DB87EF1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753" y="4597922"/>
                  <a:ext cx="1308049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D5DD42-F776-DBFB-939A-E84DE6E843AB}"/>
              </a:ext>
            </a:extLst>
          </p:cNvPr>
          <p:cNvSpPr txBox="1"/>
          <p:nvPr/>
        </p:nvSpPr>
        <p:spPr>
          <a:xfrm>
            <a:off x="1980585" y="4449215"/>
            <a:ext cx="469610" cy="59033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47FAE-DED6-CEAE-44F1-3A5DE869E663}"/>
              </a:ext>
            </a:extLst>
          </p:cNvPr>
          <p:cNvSpPr txBox="1"/>
          <p:nvPr/>
        </p:nvSpPr>
        <p:spPr>
          <a:xfrm>
            <a:off x="6200042" y="4687081"/>
            <a:ext cx="469610" cy="59033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F41FE1-BCBD-8644-2249-BD733A489052}"/>
              </a:ext>
            </a:extLst>
          </p:cNvPr>
          <p:cNvGrpSpPr/>
          <p:nvPr/>
        </p:nvGrpSpPr>
        <p:grpSpPr>
          <a:xfrm>
            <a:off x="8635966" y="1946225"/>
            <a:ext cx="2496373" cy="1665136"/>
            <a:chOff x="8635966" y="1946225"/>
            <a:chExt cx="2496373" cy="1665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63D646-640F-72C3-6F82-DC77DBA88FE2}"/>
                    </a:ext>
                  </a:extLst>
                </p:cNvPr>
                <p:cNvSpPr txBox="1"/>
                <p:nvPr/>
              </p:nvSpPr>
              <p:spPr>
                <a:xfrm>
                  <a:off x="8699869" y="2592556"/>
                  <a:ext cx="2014501" cy="10188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63D646-640F-72C3-6F82-DC77DBA88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869" y="2592556"/>
                  <a:ext cx="2014501" cy="1018805"/>
                </a:xfrm>
                <a:prstGeom prst="rect">
                  <a:avLst/>
                </a:prstGeom>
                <a:blipFill>
                  <a:blip r:embed="rId12"/>
                  <a:stretch>
                    <a:fillRect t="-1235" r="-11875" b="-98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97B330-84C3-5194-908B-A372CEEF8C79}"/>
                </a:ext>
              </a:extLst>
            </p:cNvPr>
            <p:cNvSpPr txBox="1"/>
            <p:nvPr/>
          </p:nvSpPr>
          <p:spPr>
            <a:xfrm>
              <a:off x="8635966" y="1946225"/>
              <a:ext cx="24963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Next Generation Matrix (NGM)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39CA092-DE6A-25F4-0143-8219502A1553}"/>
              </a:ext>
            </a:extLst>
          </p:cNvPr>
          <p:cNvSpPr txBox="1"/>
          <p:nvPr/>
        </p:nvSpPr>
        <p:spPr>
          <a:xfrm>
            <a:off x="8346404" y="3881653"/>
            <a:ext cx="35164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</a:rPr>
              <a:t>R</a:t>
            </a:r>
            <a:r>
              <a:rPr lang="en-US" sz="2400" baseline="-25000" dirty="0">
                <a:latin typeface="Baskerville"/>
              </a:rPr>
              <a:t>0</a:t>
            </a:r>
            <a:r>
              <a:rPr lang="en-US" sz="2400" dirty="0">
                <a:latin typeface="Baskerville"/>
              </a:rPr>
              <a:t> for </a:t>
            </a:r>
            <a:r>
              <a:rPr lang="en-US" sz="2400" b="1" dirty="0">
                <a:latin typeface="Baskerville"/>
              </a:rPr>
              <a:t>the population </a:t>
            </a:r>
            <a:r>
              <a:rPr lang="en-US" sz="2400" dirty="0">
                <a:latin typeface="Baskerville"/>
              </a:rPr>
              <a:t>is the maximum eigenvalue of the next generation matrix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BD5D4-30B8-D69B-4BEC-B85D58635338}"/>
              </a:ext>
            </a:extLst>
          </p:cNvPr>
          <p:cNvSpPr txBox="1"/>
          <p:nvPr/>
        </p:nvSpPr>
        <p:spPr>
          <a:xfrm>
            <a:off x="4222482" y="6120983"/>
            <a:ext cx="599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Diekmann</a:t>
            </a:r>
            <a:r>
              <a:rPr lang="en-US" dirty="0"/>
              <a:t> et al. (2009) </a:t>
            </a:r>
            <a:r>
              <a:rPr lang="en-US" i="1" dirty="0"/>
              <a:t>Interface </a:t>
            </a:r>
            <a:r>
              <a:rPr lang="en-US" dirty="0"/>
              <a:t>doi:10.1098/rsif.2009.0386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46DF0-E7C1-AB83-E8A3-BF1D20DD3381}"/>
              </a:ext>
            </a:extLst>
          </p:cNvPr>
          <p:cNvSpPr/>
          <p:nvPr/>
        </p:nvSpPr>
        <p:spPr>
          <a:xfrm>
            <a:off x="4222791" y="6489811"/>
            <a:ext cx="8080049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Eigenvalues: https://www.youtube.com/watch?v=PFDu9oVAE-g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E841-9FEB-134C-9653-13990070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determinants and eigenvalues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67262-F50D-9845-8407-E27A3F9D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784384" cy="4351338"/>
          </a:xfrm>
        </p:spPr>
        <p:txBody>
          <a:bodyPr/>
          <a:lstStyle/>
          <a:p>
            <a:r>
              <a:rPr lang="en-US" b="1" dirty="0"/>
              <a:t>Determinant: </a:t>
            </a:r>
            <a:r>
              <a:rPr lang="en-US" dirty="0"/>
              <a:t>single number associated with matrix with many uses (scaling, inverting matrix, solving equations)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Eigenvalues: </a:t>
            </a:r>
            <a:r>
              <a:rPr lang="en-US" dirty="0"/>
              <a:t>set of numbers also summarizing matrix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45C5B9-DF93-2C42-89DF-84E10EEFDEBA}"/>
                  </a:ext>
                </a:extLst>
              </p:cNvPr>
              <p:cNvSpPr txBox="1"/>
              <p:nvPr/>
            </p:nvSpPr>
            <p:spPr>
              <a:xfrm>
                <a:off x="2300560" y="2339660"/>
                <a:ext cx="4046492" cy="831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GB" sz="32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45C5B9-DF93-2C42-89DF-84E10EEFD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60" y="2339660"/>
                <a:ext cx="4046492" cy="831190"/>
              </a:xfrm>
              <a:prstGeom prst="rect">
                <a:avLst/>
              </a:prstGeom>
              <a:blipFill>
                <a:blip r:embed="rId2"/>
                <a:stretch>
                  <a:fillRect l="-1563" t="-1515" r="-156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87A85B80-B537-B043-92FB-C21D75469130}"/>
                  </a:ext>
                </a:extLst>
              </p:cNvPr>
              <p:cNvSpPr txBox="1"/>
              <p:nvPr/>
            </p:nvSpPr>
            <p:spPr>
              <a:xfrm>
                <a:off x="1736859" y="4090576"/>
                <a:ext cx="2971800" cy="1575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kern="120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det</m:t>
                      </m:r>
                      <m:d>
                        <m:dPr>
                          <m:ctrlP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 kern="120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00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GB" sz="1800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GB" sz="1800" i="1" kern="1200" smtClean="0">
                                    <a:solidFill>
                                      <a:srgbClr val="FF8AD8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GB" sz="1800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1800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GB" sz="1800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GB" sz="1800" i="1" kern="1200" smtClean="0">
                                    <a:solidFill>
                                      <a:srgbClr val="FF8AD8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GB" sz="1800" i="1" kern="12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br>
                  <a:rPr lang="en-GB" sz="1800" i="1" kern="12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i="1" kern="120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800" i="1" kern="1200" smtClean="0">
                              <a:solidFill>
                                <a:srgbClr val="FF8AD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800" i="1" kern="1200" smtClean="0">
                              <a:solidFill>
                                <a:srgbClr val="FF8AD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𝑏𝑐</m:t>
                      </m:r>
                      <m:r>
                        <m:rPr>
                          <m:aln/>
                        </m:rP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GB" sz="1800" i="1" kern="12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br>
                  <a:rPr lang="en-GB" sz="1800" i="1" kern="12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kern="1200" smtClean="0">
                              <a:solidFill>
                                <a:srgbClr val="FF8AD8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800" i="1" kern="1200" smtClean="0">
                              <a:solidFill>
                                <a:srgbClr val="FF8AD8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1800" i="1" kern="1200">
                              <a:solidFill>
                                <a:srgbClr val="FF8AD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GB" sz="1800" i="1" kern="12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1800" i="1" kern="1200" smtClean="0">
                          <a:solidFill>
                            <a:srgbClr val="FF8AD8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𝑏𝑐</m:t>
                      </m:r>
                      <m:r>
                        <m:rPr>
                          <m:aln/>
                        </m:rP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i="1" kern="120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GB" sz="12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87A85B80-B537-B043-92FB-C21D75469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9" y="4090576"/>
                <a:ext cx="2971800" cy="1575560"/>
              </a:xfrm>
              <a:prstGeom prst="rect">
                <a:avLst/>
              </a:prstGeom>
              <a:blipFill>
                <a:blip r:embed="rId3"/>
                <a:stretch>
                  <a:fillRect l="-426" r="-426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C2A92-5D8F-B946-99BD-92FF9D8BF101}"/>
                  </a:ext>
                </a:extLst>
              </p:cNvPr>
              <p:cNvSpPr txBox="1"/>
              <p:nvPr/>
            </p:nvSpPr>
            <p:spPr>
              <a:xfrm>
                <a:off x="5867932" y="4412716"/>
                <a:ext cx="5754652" cy="931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8AD8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−4(</m:t>
                              </m:r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C2A92-5D8F-B946-99BD-92FF9D8B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32" y="4412716"/>
                <a:ext cx="5754652" cy="931281"/>
              </a:xfrm>
              <a:prstGeom prst="rect">
                <a:avLst/>
              </a:prstGeom>
              <a:blipFill>
                <a:blip r:embed="rId4"/>
                <a:stretch>
                  <a:fillRect l="-1322" r="-1762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0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Vaccination in structured populations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262" y="1394245"/>
            <a:ext cx="8229600" cy="655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population with two age groups: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775263" y="2096294"/>
          <a:ext cx="8588375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48000" imgH="495300" progId="Equation.3">
                  <p:embed/>
                </p:oleObj>
              </mc:Choice>
              <mc:Fallback>
                <p:oleObj name="Equation" r:id="rId3" imgW="3048000" imgH="4953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263" y="2096294"/>
                        <a:ext cx="8588375" cy="139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922464" y="3810927"/>
          <a:ext cx="588962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9000" imgH="444500" progId="Equation.DSMT4">
                  <p:embed/>
                </p:oleObj>
              </mc:Choice>
              <mc:Fallback>
                <p:oleObj name="Equation" r:id="rId5" imgW="2159000" imgH="44450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4" y="3810927"/>
                        <a:ext cx="5889625" cy="121285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8122539" y="4033152"/>
          <a:ext cx="2241099" cy="703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700" imgH="203200" progId="Equation.DSMT4">
                  <p:embed/>
                </p:oleObj>
              </mc:Choice>
              <mc:Fallback>
                <p:oleObj name="Equation" r:id="rId7" imgW="647700" imgH="203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22539" y="4033152"/>
                        <a:ext cx="2241099" cy="70351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1775262" y="5356815"/>
            <a:ext cx="8588375" cy="126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Where should you target control measures? </a:t>
            </a:r>
          </a:p>
        </p:txBody>
      </p:sp>
    </p:spTree>
    <p:extLst>
      <p:ext uri="{BB962C8B-B14F-4D97-AF65-F5344CB8AC3E}">
        <p14:creationId xmlns:p14="http://schemas.microsoft.com/office/powerpoint/2010/main" val="10549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Vaccination in heterogeneous populations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97919" y="1600200"/>
            <a:ext cx="8229600" cy="2315366"/>
            <a:chOff x="373919" y="2565861"/>
            <a:chExt cx="8229600" cy="2315366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373919" y="2565861"/>
              <a:ext cx="8229600" cy="6961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If we vaccinate at random, </a:t>
              </a:r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2028372" y="3131777"/>
            <a:ext cx="4662487" cy="174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57300" imgH="469900" progId="Equation.3">
                    <p:embed/>
                  </p:oleObj>
                </mc:Choice>
                <mc:Fallback>
                  <p:oleObj name="Equation" r:id="rId3" imgW="1257300" imgH="469900" progId="Equation.3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8372" y="3131777"/>
                          <a:ext cx="4662487" cy="1749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2130404" y="4270295"/>
            <a:ext cx="8229600" cy="696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can we make better use of resources? 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111626" y="4966423"/>
          <a:ext cx="3249613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03200" progId="Equation.DSMT4">
                  <p:embed/>
                </p:oleObj>
              </mc:Choice>
              <mc:Fallback>
                <p:oleObj name="Equation" r:id="rId5" imgW="914400" imgH="20320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6" y="4966423"/>
                        <a:ext cx="3249613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Matrix with vaccination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57984" y="1279525"/>
          <a:ext cx="464632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24100" imgH="571500" progId="Equation.DSMT4">
                  <p:embed/>
                </p:oleObj>
              </mc:Choice>
              <mc:Fallback>
                <p:oleObj name="Equation" r:id="rId2" imgW="2324100" imgH="5715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7984" y="1279525"/>
                        <a:ext cx="464632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C8030A7-3D5C-7248-9292-D5762E6E1D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8579" y="2619309"/>
          <a:ext cx="4594843" cy="94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9000" imgH="444500" progId="Equation.DSMT4">
                  <p:embed/>
                </p:oleObj>
              </mc:Choice>
              <mc:Fallback>
                <p:oleObj name="Equation" r:id="rId4" imgW="2159000" imgH="4445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C8030A7-3D5C-7248-9292-D5762E6E1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579" y="2619309"/>
                        <a:ext cx="4594843" cy="946216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6810B3-5782-A248-9D48-92985B2FC183}"/>
                  </a:ext>
                </a:extLst>
              </p:cNvPr>
              <p:cNvSpPr txBox="1"/>
              <p:nvPr/>
            </p:nvSpPr>
            <p:spPr>
              <a:xfrm>
                <a:off x="2355037" y="3835632"/>
                <a:ext cx="7740132" cy="599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3.25−2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−1.25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3.25−2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−1.25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−9.5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6810B3-5782-A248-9D48-92985B2F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37" y="3835632"/>
                <a:ext cx="7740132" cy="599844"/>
              </a:xfrm>
              <a:prstGeom prst="rect">
                <a:avLst/>
              </a:prstGeom>
              <a:blipFill>
                <a:blip r:embed="rId6"/>
                <a:stretch>
                  <a:fillRect l="-16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2F3BD-F804-4D47-971B-F7C73BDCBAB5}"/>
                  </a:ext>
                </a:extLst>
              </p:cNvPr>
              <p:cNvSpPr txBox="1"/>
              <p:nvPr/>
            </p:nvSpPr>
            <p:spPr>
              <a:xfrm>
                <a:off x="2551564" y="4643699"/>
                <a:ext cx="7792198" cy="5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To control transmission, put </a:t>
                </a:r>
                <a:r>
                  <a:rPr lang="en-US" sz="2800" i="1" dirty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sz="2800" i="1" dirty="0">
                    <a:latin typeface="Times New Roman"/>
                    <a:cs typeface="Times New Roman"/>
                  </a:rPr>
                  <a:t>= 1 </a:t>
                </a:r>
                <a:r>
                  <a:rPr lang="en-US" sz="2800" dirty="0">
                    <a:latin typeface="Times New Roman"/>
                    <a:cs typeface="Times New Roman"/>
                  </a:rPr>
                  <a:t>and rearrange</a:t>
                </a:r>
                <a:r>
                  <a:rPr lang="en-US" sz="2800" i="1" dirty="0">
                    <a:latin typeface="Times New Roman"/>
                    <a:cs typeface="Times New Roman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2F3BD-F804-4D47-971B-F7C73BDCB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564" y="4643699"/>
                <a:ext cx="7792198" cy="557717"/>
              </a:xfrm>
              <a:prstGeom prst="rect">
                <a:avLst/>
              </a:prstGeom>
              <a:blipFill>
                <a:blip r:embed="rId7"/>
                <a:stretch>
                  <a:fillRect l="-1629" t="-11111" r="-65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995A66F-AAD9-A14E-A91F-E937C0C21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5928" y="5543147"/>
          <a:ext cx="3597943" cy="920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89100" imgH="431800" progId="Equation.DSMT4">
                  <p:embed/>
                </p:oleObj>
              </mc:Choice>
              <mc:Fallback>
                <p:oleObj name="Equation" r:id="rId8" imgW="1689100" imgH="431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995A66F-AAD9-A14E-A91F-E937C0C219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85928" y="5543147"/>
                        <a:ext cx="3597943" cy="920156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72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258841" y="3732029"/>
          <a:ext cx="2104180" cy="91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900" imgH="228600" progId="Equation.DSMT4">
                  <p:embed/>
                </p:oleObj>
              </mc:Choice>
              <mc:Fallback>
                <p:oleObj name="Equation" r:id="rId3" imgW="469900" imgH="2286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8841" y="3732029"/>
                        <a:ext cx="2104180" cy="91794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 cmpd="sng"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6826250" y="3302000"/>
            <a:ext cx="1295926" cy="889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optvaccination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914400"/>
            <a:ext cx="5943600" cy="59436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556688" y="4873626"/>
          <a:ext cx="3047812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89100" imgH="431800" progId="Equation.DSMT4">
                  <p:embed/>
                </p:oleObj>
              </mc:Choice>
              <mc:Fallback>
                <p:oleObj name="Equation" r:id="rId6" imgW="1689100" imgH="4318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56688" y="4873626"/>
                        <a:ext cx="3047812" cy="77946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66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9318-F14C-479C-0006-9F6DB3E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a single epidemic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BAA5B749-FC6C-45BB-9154-FEAACF59D0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887" y="3357451"/>
          <a:ext cx="1928813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5000" imgH="876300" progId="Equation.3">
                  <p:embed/>
                </p:oleObj>
              </mc:Choice>
              <mc:Fallback>
                <p:oleObj name="Equation" r:id="rId2" imgW="635000" imgH="8763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BAA5B749-FC6C-45BB-9154-FEAACF59D0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887" y="3357451"/>
                        <a:ext cx="1928813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93E15B2-2621-1A81-1D3C-B1AC7F9D0861}"/>
              </a:ext>
            </a:extLst>
          </p:cNvPr>
          <p:cNvGrpSpPr/>
          <p:nvPr/>
        </p:nvGrpSpPr>
        <p:grpSpPr>
          <a:xfrm>
            <a:off x="922386" y="1690688"/>
            <a:ext cx="5595938" cy="4581525"/>
            <a:chOff x="739775" y="1627188"/>
            <a:chExt cx="5595938" cy="4581525"/>
          </a:xfrm>
        </p:grpSpPr>
        <p:pic>
          <p:nvPicPr>
            <p:cNvPr id="6" name="Picture 19" descr="SIR1.pdf">
              <a:extLst>
                <a:ext uri="{FF2B5EF4-FFF2-40B4-BE49-F238E27FC236}">
                  <a16:creationId xmlns:a16="http://schemas.microsoft.com/office/drawing/2014/main" id="{345AF0F9-E34C-6DFD-9325-4741C08B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" t="11374" b="9082"/>
            <a:stretch>
              <a:fillRect/>
            </a:stretch>
          </p:blipFill>
          <p:spPr bwMode="auto">
            <a:xfrm>
              <a:off x="739775" y="1627188"/>
              <a:ext cx="5595938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E03391E-4616-1E88-ACEE-6DB12DBF24F4}"/>
                </a:ext>
              </a:extLst>
            </p:cNvPr>
            <p:cNvCxnSpPr/>
            <p:nvPr/>
          </p:nvCxnSpPr>
          <p:spPr>
            <a:xfrm flipV="1">
              <a:off x="2532063" y="1897063"/>
              <a:ext cx="0" cy="43116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3AB399D6-828B-8FBA-F9BB-A8EB26052C5C}"/>
              </a:ext>
            </a:extLst>
          </p:cNvPr>
          <p:cNvSpPr txBox="1">
            <a:spLocks noChangeArrowheads="1"/>
          </p:cNvSpPr>
          <p:nvPr/>
        </p:nvSpPr>
        <p:spPr>
          <a:xfrm>
            <a:off x="6370887" y="1861288"/>
            <a:ext cx="6212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When does an epidemic end?</a:t>
            </a:r>
          </a:p>
        </p:txBody>
      </p:sp>
    </p:spTree>
    <p:extLst>
      <p:ext uri="{BB962C8B-B14F-4D97-AF65-F5344CB8AC3E}">
        <p14:creationId xmlns:p14="http://schemas.microsoft.com/office/powerpoint/2010/main" val="21658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tvaccination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917575"/>
            <a:ext cx="5943600" cy="5943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984500" y="3457687"/>
            <a:ext cx="4467226" cy="17651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499351" y="4683126"/>
          <a:ext cx="288630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57300" imgH="469900" progId="Equation.DSMT4">
                  <p:embed/>
                </p:oleObj>
              </mc:Choice>
              <mc:Fallback>
                <p:oleObj name="Equation" r:id="rId4" imgW="1257300" imgH="4699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1" y="4683126"/>
                        <a:ext cx="2886303" cy="9699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 cmpd="sng">
                        <a:solidFill>
                          <a:srgbClr val="FF0000"/>
                        </a:solidFill>
                        <a:prstDash val="dot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249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tvaccin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917575"/>
            <a:ext cx="5943600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1726" y="1166455"/>
            <a:ext cx="2951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Optimal to vaccinate a higher % of children to reduce transmission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825877" y="1920875"/>
            <a:ext cx="3625848" cy="1682750"/>
          </a:xfrm>
          <a:prstGeom prst="straightConnector1">
            <a:avLst/>
          </a:prstGeom>
          <a:ln w="50800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056563" y="2843213"/>
          <a:ext cx="1912937" cy="2042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4200" imgH="622300" progId="Equation.DSMT4">
                  <p:embed/>
                </p:oleObj>
              </mc:Choice>
              <mc:Fallback>
                <p:oleObj name="Equation" r:id="rId4" imgW="584200" imgH="6223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56563" y="2843213"/>
                        <a:ext cx="1912937" cy="2042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0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808288" y="3018537"/>
          <a:ext cx="6519862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500" imgH="431800" progId="Equation.DSMT4">
                  <p:embed/>
                </p:oleObj>
              </mc:Choice>
              <mc:Fallback>
                <p:oleObj name="Equation" r:id="rId3" imgW="1714500" imgH="4318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8288" y="3018537"/>
                        <a:ext cx="6519862" cy="164306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185988" y="940661"/>
          <a:ext cx="776446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55900" imgH="495300" progId="Equation.DSMT4">
                  <p:embed/>
                </p:oleObj>
              </mc:Choice>
              <mc:Fallback>
                <p:oleObj name="Equation" r:id="rId5" imgW="2755900" imgH="4953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988" y="940661"/>
                        <a:ext cx="7764462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725657" y="5060090"/>
          <a:ext cx="179614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800" imgH="266700" progId="Equation.DSMT4">
                  <p:embed/>
                </p:oleObj>
              </mc:Choice>
              <mc:Fallback>
                <p:oleObj name="Equation" r:id="rId7" imgW="558800" imgH="2667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5657" y="5060090"/>
                        <a:ext cx="1796143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263800" y="5060090"/>
          <a:ext cx="2447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2000" imgH="266700" progId="Equation.DSMT4">
                  <p:embed/>
                </p:oleObj>
              </mc:Choice>
              <mc:Fallback>
                <p:oleObj name="Equation" r:id="rId9" imgW="762000" imgH="2667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63800" y="5060090"/>
                        <a:ext cx="24479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676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79674"/>
            <a:ext cx="8174736" cy="4913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Herd immunity reframes the problem of disease control from protecting individuals to </a:t>
            </a:r>
            <a:r>
              <a:rPr lang="en-US" b="1" dirty="0"/>
              <a:t>preventing transmission</a:t>
            </a:r>
          </a:p>
          <a:p>
            <a:pPr lvl="1"/>
            <a:r>
              <a:rPr lang="en-US" dirty="0"/>
              <a:t>Above a </a:t>
            </a:r>
            <a:r>
              <a:rPr lang="en-US" b="1" dirty="0"/>
              <a:t>critical vaccination threshold </a:t>
            </a:r>
            <a:r>
              <a:rPr lang="en-US" dirty="0"/>
              <a:t> population is protected from epidemics</a:t>
            </a:r>
          </a:p>
          <a:p>
            <a:pPr lvl="1"/>
            <a:r>
              <a:rPr lang="en-US" dirty="0"/>
              <a:t>The same value defines the threshold for elimination of endemic disease from a population</a:t>
            </a:r>
          </a:p>
          <a:p>
            <a:pPr lvl="1"/>
            <a:r>
              <a:rPr lang="en-US" dirty="0"/>
              <a:t>The reduction in transmission from vaccination increases average age of infection, which may lead to </a:t>
            </a:r>
            <a:r>
              <a:rPr lang="en-US" b="1" dirty="0"/>
              <a:t>perverse consequences</a:t>
            </a:r>
          </a:p>
          <a:p>
            <a:r>
              <a:rPr lang="en-US" dirty="0"/>
              <a:t>Vaccination policy can exploit heterogeneous populations by </a:t>
            </a:r>
            <a:r>
              <a:rPr lang="en-US" b="1" dirty="0"/>
              <a:t>targeting core groups </a:t>
            </a:r>
            <a:r>
              <a:rPr lang="en-US" dirty="0"/>
              <a:t>that drive transmission</a:t>
            </a:r>
          </a:p>
        </p:txBody>
      </p:sp>
    </p:spTree>
    <p:extLst>
      <p:ext uri="{BB962C8B-B14F-4D97-AF65-F5344CB8AC3E}">
        <p14:creationId xmlns:p14="http://schemas.microsoft.com/office/powerpoint/2010/main" val="123310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8641" y="453590"/>
            <a:ext cx="83693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Preventing a single epidemic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97638" y="1627189"/>
            <a:ext cx="5595938" cy="4581525"/>
            <a:chOff x="739775" y="1627188"/>
            <a:chExt cx="5595938" cy="4581525"/>
          </a:xfrm>
        </p:grpSpPr>
        <p:pic>
          <p:nvPicPr>
            <p:cNvPr id="20484" name="Picture 19" descr="SIR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" t="11374" b="9082"/>
            <a:stretch>
              <a:fillRect/>
            </a:stretch>
          </p:blipFill>
          <p:spPr bwMode="auto">
            <a:xfrm>
              <a:off x="739775" y="1627188"/>
              <a:ext cx="5595938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Straight Arrow Connector 20"/>
            <p:cNvCxnSpPr/>
            <p:nvPr/>
          </p:nvCxnSpPr>
          <p:spPr>
            <a:xfrm flipV="1">
              <a:off x="2532063" y="1897063"/>
              <a:ext cx="0" cy="43116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76" y="1655583"/>
            <a:ext cx="285750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9500" y="4819673"/>
            <a:ext cx="2968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if the proportion of susceptible individuals was always less than 1/R</a:t>
            </a:r>
            <a:r>
              <a:rPr lang="en-US" sz="2000" baseline="-25000" dirty="0"/>
              <a:t>0</a:t>
            </a:r>
            <a:r>
              <a:rPr lang="en-US" sz="20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4292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800" y="128050"/>
            <a:ext cx="8966200" cy="1143000"/>
          </a:xfrm>
        </p:spPr>
        <p:txBody>
          <a:bodyPr/>
          <a:lstStyle/>
          <a:p>
            <a:r>
              <a:rPr lang="en-US" dirty="0"/>
              <a:t>Simple example:</a:t>
            </a: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2770227" y="1661194"/>
          <a:ext cx="1384223" cy="2752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500" imgH="1130300" progId="Equation.DSMT4">
                  <p:embed/>
                </p:oleObj>
              </mc:Choice>
              <mc:Fallback>
                <p:oleObj name="Equation" r:id="rId3" imgW="571500" imgH="1130300" progId="Equation.DSMT4">
                  <p:embed/>
                  <p:pic>
                    <p:nvPicPr>
                      <p:cNvPr id="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227" y="1661194"/>
                        <a:ext cx="1384223" cy="2752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IR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24" y="692446"/>
            <a:ext cx="4794250" cy="4794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1311" y="5519224"/>
            <a:ext cx="498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happens? Nothing!</a:t>
            </a:r>
          </a:p>
        </p:txBody>
      </p:sp>
    </p:spTree>
    <p:extLst>
      <p:ext uri="{BB962C8B-B14F-4D97-AF65-F5344CB8AC3E}">
        <p14:creationId xmlns:p14="http://schemas.microsoft.com/office/powerpoint/2010/main" val="81162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705E-34D9-DD44-A18E-14DF8A9E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Basic Reproductive Ratio</a:t>
            </a:r>
            <a:endParaRPr 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2D4F871-F921-194F-B006-F30F8D5913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5420" y="3745793"/>
            <a:ext cx="338197" cy="721008"/>
            <a:chOff x="609599" y="5486400"/>
            <a:chExt cx="609600" cy="1295400"/>
          </a:xfrm>
          <a:solidFill>
            <a:srgbClr val="FF0000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0642DFC-D4CC-614E-BBA0-0DC2DE55FDE9}"/>
                </a:ext>
              </a:extLst>
            </p:cNvPr>
            <p:cNvSpPr/>
            <p:nvPr/>
          </p:nvSpPr>
          <p:spPr>
            <a:xfrm>
              <a:off x="724079" y="5791704"/>
              <a:ext cx="380643" cy="607753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41E7E6-F31A-C84C-816A-4396C4781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57" y="5486400"/>
              <a:ext cx="269025" cy="268211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20224C-404C-AA48-9B26-24A5D0559049}"/>
                </a:ext>
              </a:extLst>
            </p:cNvPr>
            <p:cNvCxnSpPr/>
            <p:nvPr/>
          </p:nvCxnSpPr>
          <p:spPr>
            <a:xfrm rot="5400000">
              <a:off x="494270" y="5941274"/>
              <a:ext cx="382343" cy="151685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35E1A6-8C48-8541-B41D-1C37E4EFD4A5}"/>
                </a:ext>
              </a:extLst>
            </p:cNvPr>
            <p:cNvCxnSpPr/>
            <p:nvPr/>
          </p:nvCxnSpPr>
          <p:spPr>
            <a:xfrm rot="5400000">
              <a:off x="645956" y="6589198"/>
              <a:ext cx="382343" cy="2861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6E5D25-E864-6741-843A-81255B72E3C8}"/>
                </a:ext>
              </a:extLst>
            </p:cNvPr>
            <p:cNvCxnSpPr/>
            <p:nvPr/>
          </p:nvCxnSpPr>
          <p:spPr>
            <a:xfrm rot="5400000">
              <a:off x="800502" y="6589198"/>
              <a:ext cx="382343" cy="2861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5E1AC4C-4AD6-5B4E-AAE0-6FDD12FAB4EA}"/>
                </a:ext>
              </a:extLst>
            </p:cNvPr>
            <p:cNvCxnSpPr/>
            <p:nvPr/>
          </p:nvCxnSpPr>
          <p:spPr>
            <a:xfrm rot="16200000" flipH="1">
              <a:off x="953612" y="5939847"/>
              <a:ext cx="379489" cy="151685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415DA9-D326-E444-8C3E-B5A8C7BF9F6A}"/>
              </a:ext>
            </a:extLst>
          </p:cNvPr>
          <p:cNvGrpSpPr/>
          <p:nvPr/>
        </p:nvGrpSpPr>
        <p:grpSpPr>
          <a:xfrm>
            <a:off x="4236420" y="3407522"/>
            <a:ext cx="1229005" cy="1567478"/>
            <a:chOff x="3756025" y="4142303"/>
            <a:chExt cx="1229005" cy="1567478"/>
          </a:xfrm>
        </p:grpSpPr>
        <p:grpSp>
          <p:nvGrpSpPr>
            <p:cNvPr id="12" name="Group 115">
              <a:extLst>
                <a:ext uri="{FF2B5EF4-FFF2-40B4-BE49-F238E27FC236}">
                  <a16:creationId xmlns:a16="http://schemas.microsoft.com/office/drawing/2014/main" id="{67CC996E-16C1-D440-A292-0D9FFF5FC0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46833" y="4988773"/>
              <a:ext cx="338197" cy="721008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BB1E3C0-47B4-C547-8C55-D2A8113CB67D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A40B16B-DB8D-8C42-8879-A61F8E177E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7EF63C3-52E9-7340-BD9C-044C4AB29C48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73F620-1694-5E4B-A2A4-C99885FA891A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E5384B7-A25F-B34D-815F-941199D3F94F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21A861-8FD2-6143-B6F8-C5B84FEB1AE5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2">
              <a:extLst>
                <a:ext uri="{FF2B5EF4-FFF2-40B4-BE49-F238E27FC236}">
                  <a16:creationId xmlns:a16="http://schemas.microsoft.com/office/drawing/2014/main" id="{D2B3196E-F897-394E-A14E-AA3313EB4D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61889" y="4142303"/>
              <a:ext cx="338197" cy="721008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475161E-CD59-5A49-8F2B-53A4D8E38E15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B694816-2C08-904A-BB23-FB3C7D790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7AAEC08-BBC6-B748-831B-3DDCFF04A338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25B6749-3CC5-5A4D-92F3-DDB90950F2AA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E0351-FEC2-8B4C-8B78-1300D1E8EDBD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22FACD5-519E-2848-BE38-E3EB87DAEDD0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66A86C-3B91-9147-ADBD-1EFAAFE125C0}"/>
                </a:ext>
              </a:extLst>
            </p:cNvPr>
            <p:cNvCxnSpPr/>
            <p:nvPr/>
          </p:nvCxnSpPr>
          <p:spPr bwMode="auto">
            <a:xfrm>
              <a:off x="3756025" y="4862513"/>
              <a:ext cx="762000" cy="1587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3ACCCD-6500-CF49-AD07-2D0293BECCA7}"/>
              </a:ext>
            </a:extLst>
          </p:cNvPr>
          <p:cNvGrpSpPr/>
          <p:nvPr/>
        </p:nvGrpSpPr>
        <p:grpSpPr>
          <a:xfrm>
            <a:off x="5550870" y="2946971"/>
            <a:ext cx="1307033" cy="2815745"/>
            <a:chOff x="5070475" y="3681751"/>
            <a:chExt cx="1307033" cy="2815745"/>
          </a:xfrm>
        </p:grpSpPr>
        <p:grpSp>
          <p:nvGrpSpPr>
            <p:cNvPr id="28" name="Group 129">
              <a:extLst>
                <a:ext uri="{FF2B5EF4-FFF2-40B4-BE49-F238E27FC236}">
                  <a16:creationId xmlns:a16="http://schemas.microsoft.com/office/drawing/2014/main" id="{FFE93A7A-3FFA-7742-AC65-124D020B72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75804" y="5776487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54233668-4C5E-A942-A936-9D60675254B7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BDD53E3-91EE-2E4D-85F9-89D804A257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612351F-3BF4-2547-9E37-0537E2924539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F1B563-FD1F-ED40-A925-5F3F851262FE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B194A2-6E74-7D4B-9A73-E567659A1577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44A1EB3-44F2-4941-AE85-8C16BEEE3A78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136">
              <a:extLst>
                <a:ext uri="{FF2B5EF4-FFF2-40B4-BE49-F238E27FC236}">
                  <a16:creationId xmlns:a16="http://schemas.microsoft.com/office/drawing/2014/main" id="{88511934-492B-FB4C-A65C-3B3F3DCBFFA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00409" y="3681751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26E5EC97-949F-E54A-A6A1-6F8894436FD5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0FB0FC-14F7-1542-8BDD-F19068506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C83C652-B22C-E44E-993D-D984C6D3B853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35FCE28-E4A0-7F48-B0BB-974F7C2DC51C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92CA19A-BB4F-A04C-8F6B-2807FD551866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2963E99-5729-C346-A7F3-D0E24E787093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143">
              <a:extLst>
                <a:ext uri="{FF2B5EF4-FFF2-40B4-BE49-F238E27FC236}">
                  <a16:creationId xmlns:a16="http://schemas.microsoft.com/office/drawing/2014/main" id="{55C2E0BB-AE74-E64B-B133-4E0009CA33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48781" y="5103122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870F7CE1-A8C1-C540-AC3E-4902FE69AD40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B834ACE-CE18-194C-A0B2-153D81926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3724E3E-C70B-4B4F-AFA1-D695752F2B96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DC2093-7A32-E243-A2C9-8355A14D82B9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1736C97-9E2E-A041-BAB5-D3B04AE20578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7BA0E46-450E-DC47-BE10-11992B19BABE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150">
              <a:extLst>
                <a:ext uri="{FF2B5EF4-FFF2-40B4-BE49-F238E27FC236}">
                  <a16:creationId xmlns:a16="http://schemas.microsoft.com/office/drawing/2014/main" id="{53343AE9-88E2-4C4F-AE44-45A0C160A2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9314" y="4142303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150D44B-D1B2-724C-B819-1122AC9DC29A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7BE385A-5EE5-1347-9A1B-8D41F7AEF6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DE11F6-1DB3-BE4A-9CEA-9251A66ADFAB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45D444C-825C-C447-AB2C-059D235C1503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B53A5D0-3BA1-4B42-8B67-4A39E81D2EAE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B17B405-5B80-C044-A0F3-89B77167169B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8F9487-305F-1E41-B6D5-1073044EC14D}"/>
                </a:ext>
              </a:extLst>
            </p:cNvPr>
            <p:cNvCxnSpPr/>
            <p:nvPr/>
          </p:nvCxnSpPr>
          <p:spPr bwMode="auto">
            <a:xfrm flipV="1">
              <a:off x="5084763" y="4327525"/>
              <a:ext cx="796925" cy="341313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95A9FD8-D64A-4A47-AC85-FC8E86FA0134}"/>
                </a:ext>
              </a:extLst>
            </p:cNvPr>
            <p:cNvCxnSpPr/>
            <p:nvPr/>
          </p:nvCxnSpPr>
          <p:spPr bwMode="auto">
            <a:xfrm>
              <a:off x="5070475" y="5500688"/>
              <a:ext cx="762000" cy="153987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E2935A-4726-A44E-A14E-B30AF4219B35}"/>
              </a:ext>
            </a:extLst>
          </p:cNvPr>
          <p:cNvGrpSpPr/>
          <p:nvPr/>
        </p:nvGrpSpPr>
        <p:grpSpPr>
          <a:xfrm>
            <a:off x="6793883" y="2356083"/>
            <a:ext cx="1704975" cy="3767137"/>
            <a:chOff x="6313488" y="3090863"/>
            <a:chExt cx="1704975" cy="3767137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836BD61-E750-9241-ACAF-B143BC84D27C}"/>
                </a:ext>
              </a:extLst>
            </p:cNvPr>
            <p:cNvCxnSpPr/>
            <p:nvPr/>
          </p:nvCxnSpPr>
          <p:spPr bwMode="auto">
            <a:xfrm flipV="1">
              <a:off x="6313488" y="5273675"/>
              <a:ext cx="796925" cy="341313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2A53B4F-BBB8-BA45-878D-CC69E9545FAC}"/>
                </a:ext>
              </a:extLst>
            </p:cNvPr>
            <p:cNvCxnSpPr/>
            <p:nvPr/>
          </p:nvCxnSpPr>
          <p:spPr bwMode="auto">
            <a:xfrm flipV="1">
              <a:off x="6419850" y="3719513"/>
              <a:ext cx="796925" cy="341312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A2BC90-6E5D-8E4B-B4EB-8F73D28821F7}"/>
                </a:ext>
              </a:extLst>
            </p:cNvPr>
            <p:cNvCxnSpPr/>
            <p:nvPr/>
          </p:nvCxnSpPr>
          <p:spPr bwMode="auto">
            <a:xfrm>
              <a:off x="6454775" y="4479925"/>
              <a:ext cx="762000" cy="153988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BB1E29A-9B64-2244-ACD0-9EB5F8E3AE4A}"/>
                </a:ext>
              </a:extLst>
            </p:cNvPr>
            <p:cNvCxnSpPr/>
            <p:nvPr/>
          </p:nvCxnSpPr>
          <p:spPr bwMode="auto">
            <a:xfrm>
              <a:off x="6545263" y="6207125"/>
              <a:ext cx="762000" cy="153988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129">
              <a:extLst>
                <a:ext uri="{FF2B5EF4-FFF2-40B4-BE49-F238E27FC236}">
                  <a16:creationId xmlns:a16="http://schemas.microsoft.com/office/drawing/2014/main" id="{A55449BF-3C64-E24E-805F-1560F20991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51603" y="6136991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2ED38E93-2B9E-0B46-85AA-A960271DFAC6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6A6A8F1-E56B-DE43-A33A-1056759D03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5D76C9E-9DB1-984D-9183-F0B8C18D51D0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8A4C5B4-76F4-D747-A0CC-842151BADBC6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F00F11-DE15-AA48-8969-668B5B64B78D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1FB3779-3343-6546-A648-56C9E2940885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129">
              <a:extLst>
                <a:ext uri="{FF2B5EF4-FFF2-40B4-BE49-F238E27FC236}">
                  <a16:creationId xmlns:a16="http://schemas.microsoft.com/office/drawing/2014/main" id="{2683FA6A-F302-7541-B8FB-1C964D362C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82505" y="3090863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F70506F7-D591-8745-BAD1-C7F2E54F9412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F19B2C6-D786-684D-9B46-B9950FA6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C1B7463-531A-EF46-ACD7-D2E9A5A537F6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4368F2C-9228-224A-8BC6-EFDBEABBFFBC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39F2D94-DBB0-3442-8D2B-F1533400A451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FB10D54-1A5E-A64F-900A-ADA1B963B0C9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129">
              <a:extLst>
                <a:ext uri="{FF2B5EF4-FFF2-40B4-BE49-F238E27FC236}">
                  <a16:creationId xmlns:a16="http://schemas.microsoft.com/office/drawing/2014/main" id="{0176F462-B3F8-7F47-A074-CA284B1018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6558" y="4081958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9D74770D-1E45-C040-8057-8EB4939FE8C1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2EBBA2F-2FAA-4840-9C8B-D7884A8AD5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AE06564-2B56-3148-8509-5B097C23517A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4B2D082-00AA-FC4F-8D6C-9B432CC2FF13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8084FE4-0113-274E-B0B7-3B8572018283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4371768-DE3C-FA42-9B76-3D490E358FC8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129">
              <a:extLst>
                <a:ext uri="{FF2B5EF4-FFF2-40B4-BE49-F238E27FC236}">
                  <a16:creationId xmlns:a16="http://schemas.microsoft.com/office/drawing/2014/main" id="{C15A7B5F-846A-C14C-AAC2-3ED5356083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28632" y="3191021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D4F06887-F600-C540-8642-CAED7C6ECD2C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26B707B-D173-6F4E-9CF6-F6EB3EC31D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36D7389-D644-D249-96E2-3C293C293FF8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39EC5B0-82AF-4E4C-B9D8-EDEF404EB6CD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11901A5-EDD4-C34C-AAA5-06D774A39BA6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63FE05C-27FF-014C-850F-D8DA41F76259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129">
              <a:extLst>
                <a:ext uri="{FF2B5EF4-FFF2-40B4-BE49-F238E27FC236}">
                  <a16:creationId xmlns:a16="http://schemas.microsoft.com/office/drawing/2014/main" id="{BCCFDF7B-B4AA-AD4C-A76C-A3878E30ED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3140" y="4331291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29C3E884-E6E3-FE4D-9B07-DB85571879EC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0EEED16-B1EA-9443-BD1B-4C2CBAE4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E72E073-E0C3-1441-A71F-6055F87B12DA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CFEC59E-E492-E44B-BB72-34BE0885934A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EE0F006-AEB0-AD4E-BCF8-0A71ABBB6C1B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B07C376-2FD6-5D42-A9C0-96D9FC1D10DD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129">
              <a:extLst>
                <a:ext uri="{FF2B5EF4-FFF2-40B4-BE49-F238E27FC236}">
                  <a16:creationId xmlns:a16="http://schemas.microsoft.com/office/drawing/2014/main" id="{09FD8E54-0C80-7741-BEBF-22EA596B46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0163" y="5088824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EB14A44D-862B-074D-B516-1B95F6FF7A2B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E53052A-44CF-7240-B701-55F83FFADB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E3AA619-E325-9348-8D8B-5D22844B1BF1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3E9B731-ABBA-AC41-B61C-8B982A6B8AA3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275D1A8-F43B-CA40-9948-232781E6AEE1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68A3635-F0CC-474D-8BE1-2CE314253D14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129">
              <a:extLst>
                <a:ext uri="{FF2B5EF4-FFF2-40B4-BE49-F238E27FC236}">
                  <a16:creationId xmlns:a16="http://schemas.microsoft.com/office/drawing/2014/main" id="{3846E297-E35F-FA49-8C8A-1DAA81FD9A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34047" y="5273052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C217E866-3FCA-4841-BDEE-D748075C0F41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D3F59E9-AACA-A440-BABA-0F147A519C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319DF1D-8174-6643-A603-99DDB63B53FC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D6BC5BE-A90B-DE45-89C0-4B3B2A7B13D8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67E14FB-38AD-B84D-857A-9E582C8EB15E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ECE1970-FF6B-2844-A35C-F3525EB9C430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129">
              <a:extLst>
                <a:ext uri="{FF2B5EF4-FFF2-40B4-BE49-F238E27FC236}">
                  <a16:creationId xmlns:a16="http://schemas.microsoft.com/office/drawing/2014/main" id="{FB116EED-51AA-864A-9F8B-B0C6745556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80269" y="6001204"/>
              <a:ext cx="338194" cy="721009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309A16D3-4D16-E64A-A15A-538A7F696344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E4663E1-C2C7-1B42-89A9-DABA1B28D2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4919CB0-FF1F-CA42-810B-DAB0AA16D7A7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FF5CB4B-63E9-194C-9015-20ED5F263147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B75C039-F222-564B-9EFC-C84A488AAD48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E56EA52-29A1-4148-BF87-E2D469F5CB35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Text Box 6">
            <a:extLst>
              <a:ext uri="{FF2B5EF4-FFF2-40B4-BE49-F238E27FC236}">
                <a16:creationId xmlns:a16="http://schemas.microsoft.com/office/drawing/2014/main" id="{39F01106-F5FC-C44D-98C8-FAE7CAD98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845" y="2719619"/>
            <a:ext cx="14398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3000" b="1" dirty="0">
                <a:cs typeface="Arial" charset="0"/>
              </a:rPr>
              <a:t>R</a:t>
            </a:r>
            <a:r>
              <a:rPr lang="en-GB" sz="3000" b="1" baseline="-25000" dirty="0">
                <a:cs typeface="Arial" charset="0"/>
              </a:rPr>
              <a:t>0</a:t>
            </a:r>
            <a:r>
              <a:rPr lang="en-GB" sz="3000" b="1" dirty="0">
                <a:cs typeface="Arial" charset="0"/>
              </a:rPr>
              <a:t> = 2</a:t>
            </a:r>
            <a:endParaRPr lang="en-US" sz="3000" i="1" dirty="0">
              <a:cs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220FF0B-4284-4143-8E98-E673D55CB334}"/>
              </a:ext>
            </a:extLst>
          </p:cNvPr>
          <p:cNvSpPr/>
          <p:nvPr/>
        </p:nvSpPr>
        <p:spPr>
          <a:xfrm>
            <a:off x="1757186" y="12652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en-US" b="1" dirty="0"/>
              <a:t>Definition: </a:t>
            </a:r>
            <a:r>
              <a:rPr lang="en-GB" altLang="en-US" i="1" dirty="0"/>
              <a:t>Average number of people an infected person infects at the start of an epidemic.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4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extBox 2"/>
          <p:cNvSpPr txBox="1">
            <a:spLocks noChangeArrowheads="1"/>
          </p:cNvSpPr>
          <p:nvPr/>
        </p:nvSpPr>
        <p:spPr bwMode="auto">
          <a:xfrm>
            <a:off x="1832269" y="1561004"/>
            <a:ext cx="9088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</a:rPr>
              <a:t>Late in epidemic: number of secondary cases per infectious individual declines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060AA2-56AB-DC49-A1B6-DD493B6BDB0F}"/>
              </a:ext>
            </a:extLst>
          </p:cNvPr>
          <p:cNvGrpSpPr/>
          <p:nvPr/>
        </p:nvGrpSpPr>
        <p:grpSpPr>
          <a:xfrm>
            <a:off x="2803386" y="2326634"/>
            <a:ext cx="1610005" cy="1567478"/>
            <a:chOff x="1889299" y="2212338"/>
            <a:chExt cx="1610005" cy="1567478"/>
          </a:xfrm>
        </p:grpSpPr>
        <p:grpSp>
          <p:nvGrpSpPr>
            <p:cNvPr id="33" name="Group 108">
              <a:extLst>
                <a:ext uri="{FF2B5EF4-FFF2-40B4-BE49-F238E27FC236}">
                  <a16:creationId xmlns:a16="http://schemas.microsoft.com/office/drawing/2014/main" id="{92312138-DAEA-9047-93DE-399632CE2F9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89299" y="2550609"/>
              <a:ext cx="338197" cy="721008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EDF372D5-0398-9841-ACA3-B9A5D20C18FE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5FB1C91-355B-3340-8051-A2AB07D0C2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1A61FA1-E649-0740-8E37-6A0729D7514D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7DA2887-CE89-0748-AD53-8334F12919AC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CA02F9A-BD81-294B-AC53-9047C8F95C4B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BD65D6B-E05A-084E-A000-3A6E0BA366DB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33109-8E02-EF40-9994-6DF84C09E1CF}"/>
                </a:ext>
              </a:extLst>
            </p:cNvPr>
            <p:cNvGrpSpPr/>
            <p:nvPr/>
          </p:nvGrpSpPr>
          <p:grpSpPr>
            <a:xfrm>
              <a:off x="2270299" y="2212338"/>
              <a:ext cx="1229005" cy="1567478"/>
              <a:chOff x="3756025" y="4142303"/>
              <a:chExt cx="1229005" cy="1567478"/>
            </a:xfrm>
          </p:grpSpPr>
          <p:grpSp>
            <p:nvGrpSpPr>
              <p:cNvPr id="42" name="Group 115">
                <a:extLst>
                  <a:ext uri="{FF2B5EF4-FFF2-40B4-BE49-F238E27FC236}">
                    <a16:creationId xmlns:a16="http://schemas.microsoft.com/office/drawing/2014/main" id="{4B98BCAA-1F3C-0541-84F5-BA516FF3F6C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46833" y="4988773"/>
                <a:ext cx="338197" cy="721008"/>
                <a:chOff x="609599" y="5486400"/>
                <a:chExt cx="609600" cy="1295400"/>
              </a:xfrm>
              <a:solidFill>
                <a:srgbClr val="FF0000"/>
              </a:solidFill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608DA50-D904-3144-99F3-0EABC19CEC0C}"/>
                    </a:ext>
                  </a:extLst>
                </p:cNvPr>
                <p:cNvSpPr/>
                <p:nvPr/>
              </p:nvSpPr>
              <p:spPr>
                <a:xfrm>
                  <a:off x="724079" y="5791704"/>
                  <a:ext cx="380643" cy="607753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B665A4D3-69F4-EE4F-BFB1-2CC3BDED6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457" y="5486400"/>
                  <a:ext cx="269025" cy="26821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C4FFD723-7BDF-4346-8914-EA6CCD36E447}"/>
                    </a:ext>
                  </a:extLst>
                </p:cNvPr>
                <p:cNvCxnSpPr/>
                <p:nvPr/>
              </p:nvCxnSpPr>
              <p:spPr>
                <a:xfrm rot="5400000">
                  <a:off x="494270" y="5941274"/>
                  <a:ext cx="382343" cy="151685"/>
                </a:xfrm>
                <a:prstGeom prst="line">
                  <a:avLst/>
                </a:prstGeom>
                <a:solidFill>
                  <a:srgbClr val="7030A0"/>
                </a:solidFill>
                <a:ln w="508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711A78D-ACF9-3D4D-97F7-DC977251DCAE}"/>
                    </a:ext>
                  </a:extLst>
                </p:cNvPr>
                <p:cNvCxnSpPr/>
                <p:nvPr/>
              </p:nvCxnSpPr>
              <p:spPr>
                <a:xfrm rot="5400000">
                  <a:off x="645956" y="6589198"/>
                  <a:ext cx="382343" cy="2861"/>
                </a:xfrm>
                <a:prstGeom prst="line">
                  <a:avLst/>
                </a:prstGeom>
                <a:solidFill>
                  <a:srgbClr val="7030A0"/>
                </a:solidFill>
                <a:ln w="508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F4670ED-FE15-7C42-9DC1-016FB02305A6}"/>
                    </a:ext>
                  </a:extLst>
                </p:cNvPr>
                <p:cNvCxnSpPr/>
                <p:nvPr/>
              </p:nvCxnSpPr>
              <p:spPr>
                <a:xfrm rot="5400000">
                  <a:off x="800502" y="6589198"/>
                  <a:ext cx="382343" cy="2861"/>
                </a:xfrm>
                <a:prstGeom prst="line">
                  <a:avLst/>
                </a:prstGeom>
                <a:solidFill>
                  <a:srgbClr val="7030A0"/>
                </a:solidFill>
                <a:ln w="508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835B3FB-27EE-8D45-97D2-CD91EDD21D96}"/>
                    </a:ext>
                  </a:extLst>
                </p:cNvPr>
                <p:cNvCxnSpPr/>
                <p:nvPr/>
              </p:nvCxnSpPr>
              <p:spPr>
                <a:xfrm rot="16200000" flipH="1">
                  <a:off x="953612" y="5939847"/>
                  <a:ext cx="379489" cy="151685"/>
                </a:xfrm>
                <a:prstGeom prst="line">
                  <a:avLst/>
                </a:prstGeom>
                <a:solidFill>
                  <a:srgbClr val="7030A0"/>
                </a:solidFill>
                <a:ln w="508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122">
                <a:extLst>
                  <a:ext uri="{FF2B5EF4-FFF2-40B4-BE49-F238E27FC236}">
                    <a16:creationId xmlns:a16="http://schemas.microsoft.com/office/drawing/2014/main" id="{08446B10-68B1-9646-AEA1-F12CD3E74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61889" y="4142303"/>
                <a:ext cx="338197" cy="721008"/>
                <a:chOff x="609599" y="5486400"/>
                <a:chExt cx="609600" cy="1295400"/>
              </a:xfrm>
              <a:solidFill>
                <a:srgbClr val="FF0000"/>
              </a:solidFill>
            </p:grpSpPr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54751F32-0945-024E-A319-81991188AEBA}"/>
                    </a:ext>
                  </a:extLst>
                </p:cNvPr>
                <p:cNvSpPr/>
                <p:nvPr/>
              </p:nvSpPr>
              <p:spPr>
                <a:xfrm>
                  <a:off x="724079" y="5791704"/>
                  <a:ext cx="380643" cy="607753"/>
                </a:xfrm>
                <a:prstGeom prst="roundRect">
                  <a:avLst/>
                </a:prstGeom>
                <a:grp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DDDD9FC-82F9-EE49-A56E-1E272C2FE3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457" y="5486400"/>
                  <a:ext cx="269025" cy="26821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C1AF4B2-6F9E-7A43-9A8A-B7BFED6DF598}"/>
                    </a:ext>
                  </a:extLst>
                </p:cNvPr>
                <p:cNvCxnSpPr/>
                <p:nvPr/>
              </p:nvCxnSpPr>
              <p:spPr>
                <a:xfrm rot="5400000">
                  <a:off x="494270" y="5941274"/>
                  <a:ext cx="382343" cy="151685"/>
                </a:xfrm>
                <a:prstGeom prst="line">
                  <a:avLst/>
                </a:prstGeom>
                <a:grp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C3F8718-8E7E-8D44-9E94-96B13060AF85}"/>
                    </a:ext>
                  </a:extLst>
                </p:cNvPr>
                <p:cNvCxnSpPr/>
                <p:nvPr/>
              </p:nvCxnSpPr>
              <p:spPr>
                <a:xfrm rot="5400000">
                  <a:off x="645956" y="6589198"/>
                  <a:ext cx="382343" cy="2861"/>
                </a:xfrm>
                <a:prstGeom prst="line">
                  <a:avLst/>
                </a:prstGeom>
                <a:grp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2DA79EA-9BF0-6846-B76D-0B256F168503}"/>
                    </a:ext>
                  </a:extLst>
                </p:cNvPr>
                <p:cNvCxnSpPr/>
                <p:nvPr/>
              </p:nvCxnSpPr>
              <p:spPr>
                <a:xfrm rot="5400000">
                  <a:off x="800502" y="6589198"/>
                  <a:ext cx="382343" cy="2861"/>
                </a:xfrm>
                <a:prstGeom prst="line">
                  <a:avLst/>
                </a:prstGeom>
                <a:grp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23F720C-30DA-8248-8748-3A5DC438145B}"/>
                    </a:ext>
                  </a:extLst>
                </p:cNvPr>
                <p:cNvCxnSpPr/>
                <p:nvPr/>
              </p:nvCxnSpPr>
              <p:spPr>
                <a:xfrm rot="16200000" flipH="1">
                  <a:off x="953612" y="5939847"/>
                  <a:ext cx="379489" cy="151685"/>
                </a:xfrm>
                <a:prstGeom prst="line">
                  <a:avLst/>
                </a:prstGeom>
                <a:grp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B0CA3BB-1B6E-2642-AAA1-0334B25ADDD1}"/>
                  </a:ext>
                </a:extLst>
              </p:cNvPr>
              <p:cNvCxnSpPr/>
              <p:nvPr/>
            </p:nvCxnSpPr>
            <p:spPr bwMode="auto">
              <a:xfrm>
                <a:off x="3756025" y="4862513"/>
                <a:ext cx="762000" cy="1587"/>
              </a:xfrm>
              <a:prstGeom prst="straightConnector1">
                <a:avLst/>
              </a:prstGeom>
              <a:ln w="508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8" name="Object 13">
            <a:extLst>
              <a:ext uri="{FF2B5EF4-FFF2-40B4-BE49-F238E27FC236}">
                <a16:creationId xmlns:a16="http://schemas.microsoft.com/office/drawing/2014/main" id="{49DC1096-B995-CD48-A9B3-D4D1C0DD21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8443" y="4056264"/>
          <a:ext cx="391795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3300" imgH="444500" progId="Equation.DSMT4">
                  <p:embed/>
                </p:oleObj>
              </mc:Choice>
              <mc:Fallback>
                <p:oleObj name="Equation" r:id="rId3" imgW="1003300" imgH="444500" progId="Equation.DSMT4">
                  <p:embed/>
                  <p:pic>
                    <p:nvPicPr>
                      <p:cNvPr id="28" name="Object 13">
                        <a:extLst>
                          <a:ext uri="{FF2B5EF4-FFF2-40B4-BE49-F238E27FC236}">
                            <a16:creationId xmlns:a16="http://schemas.microsoft.com/office/drawing/2014/main" id="{49DC1096-B995-CD48-A9B3-D4D1C0DD21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443" y="4056264"/>
                        <a:ext cx="391795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51C57093-3685-FE40-A1FD-EEAE7216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06" y="4626176"/>
            <a:ext cx="16557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effective</a:t>
            </a:r>
          </a:p>
          <a:p>
            <a:pPr eaLnBrk="1" hangingPunct="1"/>
            <a:r>
              <a:rPr lang="en-US" sz="1800"/>
              <a:t>contact rate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9BB080D3-7789-2648-9CBA-A8273A8C7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419" y="5656463"/>
            <a:ext cx="289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Average infectious period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CE57B343-71C5-E44C-8D71-49B90610D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443" y="4345189"/>
            <a:ext cx="18716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/>
              <a:t>Fraction of contacts that are susceptible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937897-E694-E041-829E-07AB7340C9CB}"/>
                  </a:ext>
                </a:extLst>
              </p:cNvPr>
              <p:cNvSpPr txBox="1"/>
              <p:nvPr/>
            </p:nvSpPr>
            <p:spPr>
              <a:xfrm>
                <a:off x="6376487" y="2485398"/>
                <a:ext cx="2800952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937897-E694-E041-829E-07AB7340C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487" y="2485398"/>
                <a:ext cx="2800952" cy="1037143"/>
              </a:xfrm>
              <a:prstGeom prst="rect">
                <a:avLst/>
              </a:prstGeom>
              <a:blipFill>
                <a:blip r:embed="rId5"/>
                <a:stretch>
                  <a:fillRect t="-1205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550D4631-4EE8-564A-BFC1-BF6202A7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CC"/>
                </a:solidFill>
                <a:cs typeface="Arial" charset="0"/>
              </a:rPr>
              <a:t>The </a:t>
            </a:r>
            <a:r>
              <a:rPr lang="en-US" i="1" dirty="0">
                <a:solidFill>
                  <a:srgbClr val="0000CC"/>
                </a:solidFill>
                <a:cs typeface="Arial" charset="0"/>
              </a:rPr>
              <a:t>effective</a:t>
            </a:r>
            <a:r>
              <a:rPr lang="en-US" dirty="0">
                <a:solidFill>
                  <a:srgbClr val="0000CC"/>
                </a:solidFill>
                <a:cs typeface="Arial" charset="0"/>
              </a:rPr>
              <a:t> reproductive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815-BE3F-A044-933C-D7FE73CB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Herd Immunity</a:t>
            </a:r>
            <a:endParaRPr 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997ADBFF-F5CD-1A47-9470-924B2F679C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46828" y="2989605"/>
            <a:ext cx="338138" cy="720725"/>
            <a:chOff x="609599" y="5486400"/>
            <a:chExt cx="609600" cy="1295400"/>
          </a:xfrm>
          <a:solidFill>
            <a:srgbClr val="FF0000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15DE333-4307-994E-B440-F402F968DDD4}"/>
                </a:ext>
              </a:extLst>
            </p:cNvPr>
            <p:cNvSpPr/>
            <p:nvPr/>
          </p:nvSpPr>
          <p:spPr>
            <a:xfrm>
              <a:off x="724079" y="5791704"/>
              <a:ext cx="380643" cy="607753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522744-0180-4240-95EC-3D6C60F01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57" y="5486400"/>
              <a:ext cx="269025" cy="268211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3EF8A6-01C2-A540-9054-92857676EE84}"/>
                </a:ext>
              </a:extLst>
            </p:cNvPr>
            <p:cNvCxnSpPr/>
            <p:nvPr/>
          </p:nvCxnSpPr>
          <p:spPr>
            <a:xfrm rot="5400000">
              <a:off x="494270" y="5941274"/>
              <a:ext cx="382343" cy="151685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E07B68-DA66-0848-9790-4041E7B91A18}"/>
                </a:ext>
              </a:extLst>
            </p:cNvPr>
            <p:cNvCxnSpPr/>
            <p:nvPr/>
          </p:nvCxnSpPr>
          <p:spPr>
            <a:xfrm rot="5400000">
              <a:off x="645956" y="6589198"/>
              <a:ext cx="382343" cy="2861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140F9F-D48C-E449-A6D4-F65278E46C2F}"/>
                </a:ext>
              </a:extLst>
            </p:cNvPr>
            <p:cNvCxnSpPr/>
            <p:nvPr/>
          </p:nvCxnSpPr>
          <p:spPr>
            <a:xfrm rot="5400000">
              <a:off x="800502" y="6589198"/>
              <a:ext cx="382343" cy="2861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006925-8917-E143-BB3A-59C29DB62BBF}"/>
                </a:ext>
              </a:extLst>
            </p:cNvPr>
            <p:cNvCxnSpPr/>
            <p:nvPr/>
          </p:nvCxnSpPr>
          <p:spPr>
            <a:xfrm rot="16200000" flipH="1">
              <a:off x="953612" y="5939847"/>
              <a:ext cx="379489" cy="151685"/>
            </a:xfrm>
            <a:prstGeom prst="line">
              <a:avLst/>
            </a:prstGeom>
            <a:grp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16">
            <a:extLst>
              <a:ext uri="{FF2B5EF4-FFF2-40B4-BE49-F238E27FC236}">
                <a16:creationId xmlns:a16="http://schemas.microsoft.com/office/drawing/2014/main" id="{DE5B9CD9-51FD-6541-996E-E60CA03F6E9A}"/>
              </a:ext>
            </a:extLst>
          </p:cNvPr>
          <p:cNvGrpSpPr>
            <a:grpSpLocks/>
          </p:cNvGrpSpPr>
          <p:nvPr/>
        </p:nvGrpSpPr>
        <p:grpSpPr bwMode="auto">
          <a:xfrm>
            <a:off x="5627858" y="2651126"/>
            <a:ext cx="1228725" cy="1566863"/>
            <a:chOff x="3255165" y="1696030"/>
            <a:chExt cx="1228725" cy="1566863"/>
          </a:xfrm>
        </p:grpSpPr>
        <p:grpSp>
          <p:nvGrpSpPr>
            <p:cNvPr id="12" name="Group 115">
              <a:extLst>
                <a:ext uri="{FF2B5EF4-FFF2-40B4-BE49-F238E27FC236}">
                  <a16:creationId xmlns:a16="http://schemas.microsoft.com/office/drawing/2014/main" id="{81840A2F-6E5A-9349-8FBD-A9063A6A8B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45752" y="2542168"/>
              <a:ext cx="338138" cy="720725"/>
              <a:chOff x="609599" y="5486400"/>
              <a:chExt cx="609600" cy="1295400"/>
            </a:xfrm>
            <a:solidFill>
              <a:srgbClr val="660066"/>
            </a:solidFill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43A3C61-235E-2245-8F58-459AB984C506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DE7087D-E1A1-2140-9282-8A8F46BDA9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21D3E73-626D-EA42-B3C1-DCE07746D65C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9A86D2-1EC6-CB42-AEC1-AF2CAA31A969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BFB413-A261-F34E-8835-23310A5AA45D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B662471-EDD1-814D-BC55-DC448885E331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2">
              <a:extLst>
                <a:ext uri="{FF2B5EF4-FFF2-40B4-BE49-F238E27FC236}">
                  <a16:creationId xmlns:a16="http://schemas.microsoft.com/office/drawing/2014/main" id="{BC8685D8-1B30-214A-82ED-5EBE1638E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60822" y="1696030"/>
              <a:ext cx="338138" cy="720725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0E05722-2559-2549-8DAD-83528E72F4BF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232DCD-9C30-BD46-BCA3-84A40BBA29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A59E31-C08A-764E-A71F-BAE83584E126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6C3D038-90AC-A943-A7E7-E7709479B88B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472C7A-E03A-DA43-8176-EE1DD705463E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002CD4B-82B4-7D41-9B99-9430801A0BC4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13525C-0BF0-1844-AD58-134CEA835967}"/>
                </a:ext>
              </a:extLst>
            </p:cNvPr>
            <p:cNvCxnSpPr/>
            <p:nvPr/>
          </p:nvCxnSpPr>
          <p:spPr bwMode="auto">
            <a:xfrm>
              <a:off x="3255165" y="2415168"/>
              <a:ext cx="762000" cy="1587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17">
            <a:extLst>
              <a:ext uri="{FF2B5EF4-FFF2-40B4-BE49-F238E27FC236}">
                <a16:creationId xmlns:a16="http://schemas.microsoft.com/office/drawing/2014/main" id="{B05FD492-4650-9D4F-85B9-8EDAD62B4D73}"/>
              </a:ext>
            </a:extLst>
          </p:cNvPr>
          <p:cNvGrpSpPr>
            <a:grpSpLocks/>
          </p:cNvGrpSpPr>
          <p:nvPr/>
        </p:nvGrpSpPr>
        <p:grpSpPr bwMode="auto">
          <a:xfrm>
            <a:off x="6942308" y="2190750"/>
            <a:ext cx="1306513" cy="2814638"/>
            <a:chOff x="4569613" y="1235658"/>
            <a:chExt cx="1306512" cy="2814641"/>
          </a:xfrm>
        </p:grpSpPr>
        <p:grpSp>
          <p:nvGrpSpPr>
            <p:cNvPr id="28" name="Group 129">
              <a:extLst>
                <a:ext uri="{FF2B5EF4-FFF2-40B4-BE49-F238E27FC236}">
                  <a16:creationId xmlns:a16="http://schemas.microsoft.com/office/drawing/2014/main" id="{AFD36DBB-E564-2441-A153-A419E15255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4491" y="3329573"/>
              <a:ext cx="338135" cy="720726"/>
              <a:chOff x="609601" y="5486400"/>
              <a:chExt cx="609600" cy="1295401"/>
            </a:xfrm>
            <a:solidFill>
              <a:srgbClr val="660066"/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F1D12490-6D11-AE41-A3DA-6B4D884F06F7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62CCDFF-71BE-A441-9FED-6706CB6536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4111A03-5BF8-C440-8823-5B897F59BB1E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991158E-52CB-164F-85E0-D8F5C1CE7E80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4E35FC2-99A5-F646-81A5-B841AD29FF8F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A04181-EAF2-C942-9E94-479EE4F94B77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136">
              <a:extLst>
                <a:ext uri="{FF2B5EF4-FFF2-40B4-BE49-F238E27FC236}">
                  <a16:creationId xmlns:a16="http://schemas.microsoft.com/office/drawing/2014/main" id="{7AA5E0F1-3065-AC47-9550-2E8DA3E91B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99127" y="1235658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A1A61CD4-2523-CA48-8508-6FDAEB58A00F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CB140F8-57C7-474D-8721-27D84D5090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DAE9812-56C8-1D4D-8854-7C8AE715C071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30EB81-3AE6-C54F-8412-B6503F51760B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9F905E-2BC4-3B4D-8A4B-813231881063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1A918C1-48F4-3B45-8D46-DFD7AE7ACA0D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143">
              <a:extLst>
                <a:ext uri="{FF2B5EF4-FFF2-40B4-BE49-F238E27FC236}">
                  <a16:creationId xmlns:a16="http://schemas.microsoft.com/office/drawing/2014/main" id="{F8D527B3-93A2-CB48-B5AC-3D7F62DDFA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47491" y="2656472"/>
              <a:ext cx="338135" cy="720726"/>
              <a:chOff x="609601" y="5486400"/>
              <a:chExt cx="609600" cy="1295401"/>
            </a:xfrm>
            <a:solidFill>
              <a:srgbClr val="00FF00"/>
            </a:solidFill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8FB6F14-51B7-6B4C-8654-7204211F8D13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2433FD2-82BE-524A-A494-E2EC972D5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54C6913-6D6B-4C43-9D12-AB0BA32FA789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53B878-0958-7449-9161-CA25D787BD52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D4507B-C47F-F141-B26A-CA1D946C2640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E038BC-6821-454E-9E47-E6ACFAEC8E00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150">
              <a:extLst>
                <a:ext uri="{FF2B5EF4-FFF2-40B4-BE49-F238E27FC236}">
                  <a16:creationId xmlns:a16="http://schemas.microsoft.com/office/drawing/2014/main" id="{1F743F12-1D3C-F54E-9F67-90CD19FEE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990" y="1696030"/>
              <a:ext cx="338135" cy="720726"/>
              <a:chOff x="609601" y="5486400"/>
              <a:chExt cx="609600" cy="1295401"/>
            </a:xfrm>
            <a:solidFill>
              <a:srgbClr val="660066"/>
            </a:solidFill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1F65DA1B-8646-614B-AE3B-729C74450F75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744ABF5-6599-2F46-B3B1-51ED130069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73661B-D911-2242-9437-03766B79F0EE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BB143F2-8FDB-7645-BF31-BEE08D527BAF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FD70827-D2B5-404D-BDE6-03F99F128A1C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A7AA4EF-B4A7-8246-87E1-466FAA981344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15E9BD-67EA-8F4D-9624-1613AAE4BAE9}"/>
                </a:ext>
              </a:extLst>
            </p:cNvPr>
            <p:cNvCxnSpPr/>
            <p:nvPr/>
          </p:nvCxnSpPr>
          <p:spPr bwMode="auto">
            <a:xfrm flipV="1">
              <a:off x="4583901" y="1881772"/>
              <a:ext cx="796924" cy="341312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FB31357-1BE2-3F4D-88BD-18948FF2C516}"/>
                </a:ext>
              </a:extLst>
            </p:cNvPr>
            <p:cNvCxnSpPr/>
            <p:nvPr/>
          </p:nvCxnSpPr>
          <p:spPr bwMode="auto">
            <a:xfrm>
              <a:off x="4569613" y="3054935"/>
              <a:ext cx="761999" cy="152400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118">
            <a:extLst>
              <a:ext uri="{FF2B5EF4-FFF2-40B4-BE49-F238E27FC236}">
                <a16:creationId xmlns:a16="http://schemas.microsoft.com/office/drawing/2014/main" id="{C1A329CF-7597-8D49-8BD1-AA58C4999930}"/>
              </a:ext>
            </a:extLst>
          </p:cNvPr>
          <p:cNvGrpSpPr>
            <a:grpSpLocks/>
          </p:cNvGrpSpPr>
          <p:nvPr/>
        </p:nvGrpSpPr>
        <p:grpSpPr bwMode="auto">
          <a:xfrm>
            <a:off x="8185321" y="1600200"/>
            <a:ext cx="1703387" cy="3765550"/>
            <a:chOff x="5812626" y="645002"/>
            <a:chExt cx="1704169" cy="376566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FC7FFB8-EB43-0B46-8B7B-55DDD972FC78}"/>
                </a:ext>
              </a:extLst>
            </p:cNvPr>
            <p:cNvCxnSpPr/>
            <p:nvPr/>
          </p:nvCxnSpPr>
          <p:spPr bwMode="auto">
            <a:xfrm flipV="1">
              <a:off x="5812626" y="2826291"/>
              <a:ext cx="797291" cy="341323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019B553-C1A1-2B4B-B618-D7E0FED677BB}"/>
                </a:ext>
              </a:extLst>
            </p:cNvPr>
            <p:cNvCxnSpPr/>
            <p:nvPr/>
          </p:nvCxnSpPr>
          <p:spPr bwMode="auto">
            <a:xfrm flipV="1">
              <a:off x="5917449" y="1273670"/>
              <a:ext cx="797291" cy="341323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67F53D9-6403-8646-A6A6-E6D0ECBB1353}"/>
                </a:ext>
              </a:extLst>
            </p:cNvPr>
            <p:cNvCxnSpPr/>
            <p:nvPr/>
          </p:nvCxnSpPr>
          <p:spPr bwMode="auto">
            <a:xfrm>
              <a:off x="5952390" y="2034106"/>
              <a:ext cx="762350" cy="153991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64E502D-918B-6449-AA5B-1EF2516F796C}"/>
                </a:ext>
              </a:extLst>
            </p:cNvPr>
            <p:cNvCxnSpPr/>
            <p:nvPr/>
          </p:nvCxnSpPr>
          <p:spPr bwMode="auto">
            <a:xfrm>
              <a:off x="6042919" y="3761356"/>
              <a:ext cx="762350" cy="153991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129">
              <a:extLst>
                <a:ext uri="{FF2B5EF4-FFF2-40B4-BE49-F238E27FC236}">
                  <a16:creationId xmlns:a16="http://schemas.microsoft.com/office/drawing/2014/main" id="{996AB16C-813E-BB48-90EE-CB703FB460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50051" y="3689936"/>
              <a:ext cx="338135" cy="720726"/>
              <a:chOff x="609601" y="5486400"/>
              <a:chExt cx="609600" cy="1295401"/>
            </a:xfrm>
            <a:solidFill>
              <a:srgbClr val="660066"/>
            </a:solidFill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17CF42B1-5B05-0444-AC22-DE1BD0C76C65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859087-0506-CE4B-B9FA-7C07CCAA62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D4C0EA9-2951-3A45-BEF5-1B7BF6496D5E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F8710CC-C762-2149-9038-0679F178928B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8CC0DD4-7334-8A48-B384-7209A4C37AA3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81934A5-4BC5-614B-AB47-E6DBC5522B52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129">
              <a:extLst>
                <a:ext uri="{FF2B5EF4-FFF2-40B4-BE49-F238E27FC236}">
                  <a16:creationId xmlns:a16="http://schemas.microsoft.com/office/drawing/2014/main" id="{A62063AB-0EE5-4F4D-A462-302A664F6E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80982" y="645002"/>
              <a:ext cx="338135" cy="720726"/>
              <a:chOff x="609601" y="5486400"/>
              <a:chExt cx="609600" cy="1295401"/>
            </a:xfrm>
            <a:solidFill>
              <a:srgbClr val="660066"/>
            </a:solidFill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90D6B60B-CA7D-CB41-8BFD-17F0B195AD6A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BC3F5FC-7EDE-524E-832C-DF801E3C42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219B098-B294-3347-BE40-0464788414A8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2A98F65-5AC3-D246-BB4E-F483865D5C16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11008EF-478F-0E47-82D6-4FC13B2F3D4B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9B2F965-301B-DD4B-9731-87ACC5AF3E38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129">
              <a:extLst>
                <a:ext uri="{FF2B5EF4-FFF2-40B4-BE49-F238E27FC236}">
                  <a16:creationId xmlns:a16="http://schemas.microsoft.com/office/drawing/2014/main" id="{D16EA93C-6C5D-1F47-B87C-413F1F7ADB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84983" y="1635708"/>
              <a:ext cx="338135" cy="720726"/>
              <a:chOff x="609601" y="5486400"/>
              <a:chExt cx="609600" cy="1295401"/>
            </a:xfrm>
            <a:solidFill>
              <a:srgbClr val="660066"/>
            </a:solidFill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9FB7389B-3B2D-864E-AD1B-21CEFA5DB7A0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982F064-B34F-F943-BA18-0186B3733B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982207D-C7F1-4640-A1D8-41C68DAB2C91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572EFF4-E5F0-B341-8609-318A53E3E04A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573711C-9A4A-9D47-9F37-C6F1E38CE3F5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9C9D743-448A-D643-AC0D-16F027295B49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129">
              <a:extLst>
                <a:ext uri="{FF2B5EF4-FFF2-40B4-BE49-F238E27FC236}">
                  <a16:creationId xmlns:a16="http://schemas.microsoft.com/office/drawing/2014/main" id="{15CA2FD0-9C1C-9A44-8E06-64FE47FD79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7049" y="745121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F44245E-9E03-3C41-BE43-C904E783FD1C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A42AEC6-6606-2442-B34E-C41C319062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9E01A5C-13F2-EB44-899C-E987A1300026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768EE05-4C50-4441-87BF-6BEF6F3BE503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B23D67A-CBDA-F54D-99E2-14B98C8001C3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C90350A-BE8C-5744-8563-1F6AE4BDB7AD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129">
              <a:extLst>
                <a:ext uri="{FF2B5EF4-FFF2-40B4-BE49-F238E27FC236}">
                  <a16:creationId xmlns:a16="http://schemas.microsoft.com/office/drawing/2014/main" id="{17EAC535-4756-614D-A9DB-3371A81CFC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01614" y="1884944"/>
              <a:ext cx="338135" cy="720726"/>
              <a:chOff x="609601" y="5486400"/>
              <a:chExt cx="609600" cy="1295401"/>
            </a:xfrm>
            <a:solidFill>
              <a:srgbClr val="00FF00"/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351D07EC-2803-824A-BD2A-3A030921E486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E71514-8CA2-964C-B8E2-2C7DA2EA1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0EFC699-71AA-6946-8CC7-AC07966648A7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86E7CC5-6CB9-C847-9921-B879B6B0BF32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1A98C-5EE8-2547-B7D2-17C487C8F600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63582E-B061-2E48-B225-1A65B12FE53C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129">
              <a:extLst>
                <a:ext uri="{FF2B5EF4-FFF2-40B4-BE49-F238E27FC236}">
                  <a16:creationId xmlns:a16="http://schemas.microsoft.com/office/drawing/2014/main" id="{921742F4-8001-CE4E-BD3F-4B6740054B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8615" y="2642180"/>
              <a:ext cx="338135" cy="720726"/>
              <a:chOff x="609601" y="5486400"/>
              <a:chExt cx="609600" cy="1295401"/>
            </a:xfrm>
            <a:solidFill>
              <a:srgbClr val="00FF00"/>
            </a:solidFill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865A1E8-523E-E04E-A7B2-41AFAC66B77B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5D9F89F-E5FD-EA46-A7DA-96E941E088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0500E7B-0D45-B04B-8736-D67D814141E0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7B174F0-9FA2-1B4E-8ABA-104956EB4F61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B82C839-7431-5449-833E-058E00707C21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96E5CC3-6DDB-BF4C-99D7-CFE99FA0969E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129">
              <a:extLst>
                <a:ext uri="{FF2B5EF4-FFF2-40B4-BE49-F238E27FC236}">
                  <a16:creationId xmlns:a16="http://schemas.microsoft.com/office/drawing/2014/main" id="{0ACFA325-6E7B-F44B-8495-06C26D409C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32550" y="2826335"/>
              <a:ext cx="338135" cy="720726"/>
              <a:chOff x="609601" y="5486400"/>
              <a:chExt cx="609600" cy="1295401"/>
            </a:xfrm>
            <a:solidFill>
              <a:srgbClr val="660066"/>
            </a:solidFill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4730E11E-2F2C-DA49-9BFB-A7534CA403EA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7756FBC-2716-1640-AEF5-F2D920DA51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7DFF72-9308-7F4A-84C8-8042EA548FED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E942F2B-4197-084C-81A6-A0363F48391B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8DF1894-7FEA-EC4E-BAEF-91FC09C9D19D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599E9BE-73CE-9549-95AB-7A18D4C2CE36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129">
              <a:extLst>
                <a:ext uri="{FF2B5EF4-FFF2-40B4-BE49-F238E27FC236}">
                  <a16:creationId xmlns:a16="http://schemas.microsoft.com/office/drawing/2014/main" id="{FE1998F1-CCAC-EB49-9F20-0361308D27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78660" y="3554202"/>
              <a:ext cx="338135" cy="720726"/>
              <a:chOff x="609601" y="5486400"/>
              <a:chExt cx="609600" cy="1295401"/>
            </a:xfrm>
            <a:solidFill>
              <a:srgbClr val="00FF00"/>
            </a:solidFill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677C1641-4797-9C4F-BD5B-FE61721CD433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DF64959-AB93-8E4D-8B62-9C13F9D053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94CF3E-ABFD-8C4E-A853-96662FA4561F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2DF4BDA-8803-9A44-A07F-5A70737B8132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B2C36B0-49CB-C447-9EA9-201B8F4913E1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B254FA1-6ADD-B24B-874D-5443CE0A4F9B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508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67D243A-2F27-C043-A195-13425BF3C2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32195" y="2338389"/>
            <a:ext cx="2235200" cy="1812925"/>
            <a:chOff x="2156012" y="1939520"/>
            <a:chExt cx="4642630" cy="3765660"/>
          </a:xfrm>
        </p:grpSpPr>
        <p:grpSp>
          <p:nvGrpSpPr>
            <p:cNvPr id="120" name="Group 108">
              <a:extLst>
                <a:ext uri="{FF2B5EF4-FFF2-40B4-BE49-F238E27FC236}">
                  <a16:creationId xmlns:a16="http://schemas.microsoft.com/office/drawing/2014/main" id="{EEE4A863-E158-464E-9948-472752C9F6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6012" y="3328686"/>
              <a:ext cx="338138" cy="720725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226" name="Rounded Rectangle 49">
                <a:extLst>
                  <a:ext uri="{FF2B5EF4-FFF2-40B4-BE49-F238E27FC236}">
                    <a16:creationId xmlns:a16="http://schemas.microsoft.com/office/drawing/2014/main" id="{CB1BE1AF-5774-2E4C-86DB-FB53323E5FC9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Oval 50">
                <a:extLst>
                  <a:ext uri="{FF2B5EF4-FFF2-40B4-BE49-F238E27FC236}">
                    <a16:creationId xmlns:a16="http://schemas.microsoft.com/office/drawing/2014/main" id="{FD86E4BF-66C2-604D-BCF3-DC09B60CE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28" name="Straight Connector 51">
                <a:extLst>
                  <a:ext uri="{FF2B5EF4-FFF2-40B4-BE49-F238E27FC236}">
                    <a16:creationId xmlns:a16="http://schemas.microsoft.com/office/drawing/2014/main" id="{31F69C73-3EB7-B549-BBC4-4B43BC5E4DC7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52">
                <a:extLst>
                  <a:ext uri="{FF2B5EF4-FFF2-40B4-BE49-F238E27FC236}">
                    <a16:creationId xmlns:a16="http://schemas.microsoft.com/office/drawing/2014/main" id="{619AAE11-EED3-0F49-807D-640379DA8A4B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53">
                <a:extLst>
                  <a:ext uri="{FF2B5EF4-FFF2-40B4-BE49-F238E27FC236}">
                    <a16:creationId xmlns:a16="http://schemas.microsoft.com/office/drawing/2014/main" id="{93C07DB4-43B7-C24B-8778-4DB9ED2E8840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54">
                <a:extLst>
                  <a:ext uri="{FF2B5EF4-FFF2-40B4-BE49-F238E27FC236}">
                    <a16:creationId xmlns:a16="http://schemas.microsoft.com/office/drawing/2014/main" id="{912C2EAE-73E2-AE47-8D07-1F81F8EC9EA3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AC4B2A48-69E8-AD48-B65A-BAAA5CA0E3D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27599" y="3836686"/>
              <a:ext cx="338138" cy="720725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220" name="Rounded Rectangle 43">
                <a:extLst>
                  <a:ext uri="{FF2B5EF4-FFF2-40B4-BE49-F238E27FC236}">
                    <a16:creationId xmlns:a16="http://schemas.microsoft.com/office/drawing/2014/main" id="{5BE078BB-7965-314D-AEFF-97FE770257C5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Oval 44">
                <a:extLst>
                  <a:ext uri="{FF2B5EF4-FFF2-40B4-BE49-F238E27FC236}">
                    <a16:creationId xmlns:a16="http://schemas.microsoft.com/office/drawing/2014/main" id="{233AB9C3-D351-6347-8B9F-16F88B819B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22" name="Straight Connector 45">
                <a:extLst>
                  <a:ext uri="{FF2B5EF4-FFF2-40B4-BE49-F238E27FC236}">
                    <a16:creationId xmlns:a16="http://schemas.microsoft.com/office/drawing/2014/main" id="{ECEF5E66-801A-1B46-A7C7-D34A1B0CB447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46">
                <a:extLst>
                  <a:ext uri="{FF2B5EF4-FFF2-40B4-BE49-F238E27FC236}">
                    <a16:creationId xmlns:a16="http://schemas.microsoft.com/office/drawing/2014/main" id="{37D14C90-58B5-584B-A532-4EF3F15852DC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47">
                <a:extLst>
                  <a:ext uri="{FF2B5EF4-FFF2-40B4-BE49-F238E27FC236}">
                    <a16:creationId xmlns:a16="http://schemas.microsoft.com/office/drawing/2014/main" id="{7126B7CE-F69F-3344-895A-75F2BAF8210F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48">
                <a:extLst>
                  <a:ext uri="{FF2B5EF4-FFF2-40B4-BE49-F238E27FC236}">
                    <a16:creationId xmlns:a16="http://schemas.microsoft.com/office/drawing/2014/main" id="{5FFB17BC-E033-D546-8553-2CF969B80817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D1FE2FD-FC08-B348-AC73-0588947B06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42669" y="2990548"/>
              <a:ext cx="338138" cy="720725"/>
              <a:chOff x="609599" y="5486400"/>
              <a:chExt cx="609600" cy="1295400"/>
            </a:xfrm>
            <a:solidFill>
              <a:srgbClr val="FF0000"/>
            </a:solidFill>
          </p:grpSpPr>
          <p:sp>
            <p:nvSpPr>
              <p:cNvPr id="214" name="Rounded Rectangle 37">
                <a:extLst>
                  <a:ext uri="{FF2B5EF4-FFF2-40B4-BE49-F238E27FC236}">
                    <a16:creationId xmlns:a16="http://schemas.microsoft.com/office/drawing/2014/main" id="{B56A01F0-C85D-EB40-B741-823A1425B37F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3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" name="Oval 38">
                <a:extLst>
                  <a:ext uri="{FF2B5EF4-FFF2-40B4-BE49-F238E27FC236}">
                    <a16:creationId xmlns:a16="http://schemas.microsoft.com/office/drawing/2014/main" id="{CF0C5FBB-852B-584B-B1FC-A646A5233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7" y="5486400"/>
                <a:ext cx="269025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16" name="Straight Connector 39">
                <a:extLst>
                  <a:ext uri="{FF2B5EF4-FFF2-40B4-BE49-F238E27FC236}">
                    <a16:creationId xmlns:a16="http://schemas.microsoft.com/office/drawing/2014/main" id="{C756D2F5-817E-1C48-B569-E4D8B9374BE6}"/>
                  </a:ext>
                </a:extLst>
              </p:cNvPr>
              <p:cNvCxnSpPr/>
              <p:nvPr/>
            </p:nvCxnSpPr>
            <p:spPr>
              <a:xfrm rot="5400000">
                <a:off x="494270" y="5941274"/>
                <a:ext cx="382343" cy="151685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40">
                <a:extLst>
                  <a:ext uri="{FF2B5EF4-FFF2-40B4-BE49-F238E27FC236}">
                    <a16:creationId xmlns:a16="http://schemas.microsoft.com/office/drawing/2014/main" id="{D2D3C520-D43F-D34D-9B41-306A27469134}"/>
                  </a:ext>
                </a:extLst>
              </p:cNvPr>
              <p:cNvCxnSpPr/>
              <p:nvPr/>
            </p:nvCxnSpPr>
            <p:spPr>
              <a:xfrm rot="5400000">
                <a:off x="645956" y="6589198"/>
                <a:ext cx="382343" cy="2861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41">
                <a:extLst>
                  <a:ext uri="{FF2B5EF4-FFF2-40B4-BE49-F238E27FC236}">
                    <a16:creationId xmlns:a16="http://schemas.microsoft.com/office/drawing/2014/main" id="{7FB46B62-983E-394E-A750-33D0238AEA9E}"/>
                  </a:ext>
                </a:extLst>
              </p:cNvPr>
              <p:cNvCxnSpPr/>
              <p:nvPr/>
            </p:nvCxnSpPr>
            <p:spPr>
              <a:xfrm rot="5400000">
                <a:off x="800502" y="6589198"/>
                <a:ext cx="382343" cy="2861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42">
                <a:extLst>
                  <a:ext uri="{FF2B5EF4-FFF2-40B4-BE49-F238E27FC236}">
                    <a16:creationId xmlns:a16="http://schemas.microsoft.com/office/drawing/2014/main" id="{482ED976-95ED-F245-BAED-DAA5062BCC23}"/>
                  </a:ext>
                </a:extLst>
              </p:cNvPr>
              <p:cNvCxnSpPr/>
              <p:nvPr/>
            </p:nvCxnSpPr>
            <p:spPr>
              <a:xfrm rot="16200000" flipH="1">
                <a:off x="953612" y="5939847"/>
                <a:ext cx="379489" cy="151685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9">
              <a:extLst>
                <a:ext uri="{FF2B5EF4-FFF2-40B4-BE49-F238E27FC236}">
                  <a16:creationId xmlns:a16="http://schemas.microsoft.com/office/drawing/2014/main" id="{1A983266-35FD-9C41-A3A7-A179BF3453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56338" y="4624091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208" name="Rounded Rectangle 31">
                <a:extLst>
                  <a:ext uri="{FF2B5EF4-FFF2-40B4-BE49-F238E27FC236}">
                    <a16:creationId xmlns:a16="http://schemas.microsoft.com/office/drawing/2014/main" id="{34064EB2-05B2-3A47-9185-502BC3D8056A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9" name="Oval 32">
                <a:extLst>
                  <a:ext uri="{FF2B5EF4-FFF2-40B4-BE49-F238E27FC236}">
                    <a16:creationId xmlns:a16="http://schemas.microsoft.com/office/drawing/2014/main" id="{ECF9B56B-50CC-3C47-B8C0-DF61F1C623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10" name="Straight Connector 33">
                <a:extLst>
                  <a:ext uri="{FF2B5EF4-FFF2-40B4-BE49-F238E27FC236}">
                    <a16:creationId xmlns:a16="http://schemas.microsoft.com/office/drawing/2014/main" id="{80766E6A-C14C-E047-987A-050375C71BAE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34">
                <a:extLst>
                  <a:ext uri="{FF2B5EF4-FFF2-40B4-BE49-F238E27FC236}">
                    <a16:creationId xmlns:a16="http://schemas.microsoft.com/office/drawing/2014/main" id="{64F3E86C-8ACE-DA4C-AC0B-2206F3230A06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35">
                <a:extLst>
                  <a:ext uri="{FF2B5EF4-FFF2-40B4-BE49-F238E27FC236}">
                    <a16:creationId xmlns:a16="http://schemas.microsoft.com/office/drawing/2014/main" id="{39F8BEBD-16F5-4142-A058-24C2FA3C8564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36">
                <a:extLst>
                  <a:ext uri="{FF2B5EF4-FFF2-40B4-BE49-F238E27FC236}">
                    <a16:creationId xmlns:a16="http://schemas.microsoft.com/office/drawing/2014/main" id="{6D8069FF-FCCE-1644-9743-F8A3179B04F2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36">
              <a:extLst>
                <a:ext uri="{FF2B5EF4-FFF2-40B4-BE49-F238E27FC236}">
                  <a16:creationId xmlns:a16="http://schemas.microsoft.com/office/drawing/2014/main" id="{6876A926-D2F9-E44D-8A46-45EB15F665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80974" y="2530176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202" name="Rounded Rectangle 25">
                <a:extLst>
                  <a:ext uri="{FF2B5EF4-FFF2-40B4-BE49-F238E27FC236}">
                    <a16:creationId xmlns:a16="http://schemas.microsoft.com/office/drawing/2014/main" id="{1803002A-4A9B-F144-8C14-E91382FFE4B2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3" name="Oval 26">
                <a:extLst>
                  <a:ext uri="{FF2B5EF4-FFF2-40B4-BE49-F238E27FC236}">
                    <a16:creationId xmlns:a16="http://schemas.microsoft.com/office/drawing/2014/main" id="{E187EEF5-5E22-EF40-A8B1-ECE4BB878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04" name="Straight Connector 27">
                <a:extLst>
                  <a:ext uri="{FF2B5EF4-FFF2-40B4-BE49-F238E27FC236}">
                    <a16:creationId xmlns:a16="http://schemas.microsoft.com/office/drawing/2014/main" id="{D61FD969-B5F0-6A4E-B6A9-68295C41DAFA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8">
                <a:extLst>
                  <a:ext uri="{FF2B5EF4-FFF2-40B4-BE49-F238E27FC236}">
                    <a16:creationId xmlns:a16="http://schemas.microsoft.com/office/drawing/2014/main" id="{51E7D802-E671-9243-A3C2-EEB197AE6524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9">
                <a:extLst>
                  <a:ext uri="{FF2B5EF4-FFF2-40B4-BE49-F238E27FC236}">
                    <a16:creationId xmlns:a16="http://schemas.microsoft.com/office/drawing/2014/main" id="{BA88C53E-12F7-D342-AFF3-EB45A63C9A3F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30">
                <a:extLst>
                  <a:ext uri="{FF2B5EF4-FFF2-40B4-BE49-F238E27FC236}">
                    <a16:creationId xmlns:a16="http://schemas.microsoft.com/office/drawing/2014/main" id="{38CEF0D9-7994-1540-B02A-2B004D12C5CC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43">
              <a:extLst>
                <a:ext uri="{FF2B5EF4-FFF2-40B4-BE49-F238E27FC236}">
                  <a16:creationId xmlns:a16="http://schemas.microsoft.com/office/drawing/2014/main" id="{6B7E2254-8AFC-C641-8E9A-5D05E5149AC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29338" y="3950990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96" name="Rounded Rectangle 19">
                <a:extLst>
                  <a:ext uri="{FF2B5EF4-FFF2-40B4-BE49-F238E27FC236}">
                    <a16:creationId xmlns:a16="http://schemas.microsoft.com/office/drawing/2014/main" id="{689E9B79-41FA-5642-91D3-65716876858D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7" name="Oval 20">
                <a:extLst>
                  <a:ext uri="{FF2B5EF4-FFF2-40B4-BE49-F238E27FC236}">
                    <a16:creationId xmlns:a16="http://schemas.microsoft.com/office/drawing/2014/main" id="{39911B2E-2E09-4B42-8945-1B3BBF016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98" name="Straight Connector 21">
                <a:extLst>
                  <a:ext uri="{FF2B5EF4-FFF2-40B4-BE49-F238E27FC236}">
                    <a16:creationId xmlns:a16="http://schemas.microsoft.com/office/drawing/2014/main" id="{776F7DD6-0DD0-E94D-85EA-389101BED2D5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22">
                <a:extLst>
                  <a:ext uri="{FF2B5EF4-FFF2-40B4-BE49-F238E27FC236}">
                    <a16:creationId xmlns:a16="http://schemas.microsoft.com/office/drawing/2014/main" id="{81AE2FB1-19E2-834F-9395-99FB854CC199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23">
                <a:extLst>
                  <a:ext uri="{FF2B5EF4-FFF2-40B4-BE49-F238E27FC236}">
                    <a16:creationId xmlns:a16="http://schemas.microsoft.com/office/drawing/2014/main" id="{8DD2EA08-9AD4-5048-BB28-EB64389DAB64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4">
                <a:extLst>
                  <a:ext uri="{FF2B5EF4-FFF2-40B4-BE49-F238E27FC236}">
                    <a16:creationId xmlns:a16="http://schemas.microsoft.com/office/drawing/2014/main" id="{D623929D-633B-5046-86A5-0EDBA734EDF9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50">
              <a:extLst>
                <a:ext uri="{FF2B5EF4-FFF2-40B4-BE49-F238E27FC236}">
                  <a16:creationId xmlns:a16="http://schemas.microsoft.com/office/drawing/2014/main" id="{0FF01C3B-705F-D044-A98A-0C4043E827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19837" y="2990548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E4B0EDBB-7D36-7848-B4C8-B49891F472CF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F9F0E5BF-1634-9B4F-844E-61DD107662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7F6A595-B897-2C41-9934-ECF783907B56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6">
                <a:extLst>
                  <a:ext uri="{FF2B5EF4-FFF2-40B4-BE49-F238E27FC236}">
                    <a16:creationId xmlns:a16="http://schemas.microsoft.com/office/drawing/2014/main" id="{E7C73EC6-5255-8847-8B71-982B7A1DCC4B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7">
                <a:extLst>
                  <a:ext uri="{FF2B5EF4-FFF2-40B4-BE49-F238E27FC236}">
                    <a16:creationId xmlns:a16="http://schemas.microsoft.com/office/drawing/2014/main" id="{60BD7006-DB2E-5544-BEEB-55E033A8D161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8">
                <a:extLst>
                  <a:ext uri="{FF2B5EF4-FFF2-40B4-BE49-F238E27FC236}">
                    <a16:creationId xmlns:a16="http://schemas.microsoft.com/office/drawing/2014/main" id="{F156FEC2-85CF-D24E-84FB-7AA4F350BE24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556C751-28E9-D04C-9006-36A2F35AAD14}"/>
                </a:ext>
              </a:extLst>
            </p:cNvPr>
            <p:cNvCxnSpPr/>
            <p:nvPr/>
          </p:nvCxnSpPr>
          <p:spPr bwMode="auto">
            <a:xfrm flipV="1">
              <a:off x="3867321" y="3176054"/>
              <a:ext cx="794656" cy="342932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8FFDE52-E811-D442-B256-ED5E1FAD86A5}"/>
                </a:ext>
              </a:extLst>
            </p:cNvPr>
            <p:cNvCxnSpPr/>
            <p:nvPr/>
          </p:nvCxnSpPr>
          <p:spPr bwMode="auto">
            <a:xfrm>
              <a:off x="2538501" y="3710236"/>
              <a:ext cx="761680" cy="0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981C7E1-FF27-E847-A1AA-22E2930A4789}"/>
                </a:ext>
              </a:extLst>
            </p:cNvPr>
            <p:cNvCxnSpPr/>
            <p:nvPr/>
          </p:nvCxnSpPr>
          <p:spPr bwMode="auto">
            <a:xfrm>
              <a:off x="3850836" y="4349937"/>
              <a:ext cx="761680" cy="151682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B02F226-9B9A-1142-9BB8-D6B5DB03AA58}"/>
                </a:ext>
              </a:extLst>
            </p:cNvPr>
            <p:cNvCxnSpPr/>
            <p:nvPr/>
          </p:nvCxnSpPr>
          <p:spPr bwMode="auto">
            <a:xfrm flipV="1">
              <a:off x="5093925" y="4122416"/>
              <a:ext cx="797952" cy="339634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C616A2B-A57A-0F42-B3F2-D477E841A112}"/>
                </a:ext>
              </a:extLst>
            </p:cNvPr>
            <p:cNvCxnSpPr/>
            <p:nvPr/>
          </p:nvCxnSpPr>
          <p:spPr bwMode="auto">
            <a:xfrm flipV="1">
              <a:off x="5199440" y="2569327"/>
              <a:ext cx="797952" cy="339636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27E7CF78-7B3E-B841-9D39-705B8A63E7F2}"/>
                </a:ext>
              </a:extLst>
            </p:cNvPr>
            <p:cNvCxnSpPr/>
            <p:nvPr/>
          </p:nvCxnSpPr>
          <p:spPr bwMode="auto">
            <a:xfrm>
              <a:off x="5235711" y="3327735"/>
              <a:ext cx="761680" cy="154980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8C96248-3451-2943-8FBF-37F3B78F9FDC}"/>
                </a:ext>
              </a:extLst>
            </p:cNvPr>
            <p:cNvCxnSpPr/>
            <p:nvPr/>
          </p:nvCxnSpPr>
          <p:spPr bwMode="auto">
            <a:xfrm>
              <a:off x="5324738" y="5055586"/>
              <a:ext cx="761683" cy="154980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29">
              <a:extLst>
                <a:ext uri="{FF2B5EF4-FFF2-40B4-BE49-F238E27FC236}">
                  <a16:creationId xmlns:a16="http://schemas.microsoft.com/office/drawing/2014/main" id="{25F946B9-F86A-AF47-983A-0B86410CF9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31898" y="4984454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A49C72B0-F37C-9F4D-90A2-DE00269E4DC8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614CCB5A-D8EE-7443-87AD-EE57B05440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BAEB769-C981-4944-AB21-C2852C1B64B3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849517A-9828-034A-A95B-C6C561B49FBE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8DBD83A0-6D2B-BF41-8BBC-B00171E94BBA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241044F5-D017-2C48-AE68-CDCF11336D09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29">
              <a:extLst>
                <a:ext uri="{FF2B5EF4-FFF2-40B4-BE49-F238E27FC236}">
                  <a16:creationId xmlns:a16="http://schemas.microsoft.com/office/drawing/2014/main" id="{8DDD1029-77C5-2E48-B1C7-8A6AEBFF6D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2829" y="1939520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F78814A8-8942-9C4D-A1F4-DA4E3AA5B9F3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B534A113-8BF7-C148-BE41-890C1DB1A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5C3150A-7E10-D542-8B6E-B8E33735675D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100DC90-B338-9341-B7B1-CBEFB3253FC5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3E65B8F-6271-FE48-A962-757A37477654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6D4B903-24D6-2747-AE22-CFF187B3B098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29">
              <a:extLst>
                <a:ext uri="{FF2B5EF4-FFF2-40B4-BE49-F238E27FC236}">
                  <a16:creationId xmlns:a16="http://schemas.microsoft.com/office/drawing/2014/main" id="{A7DF75AF-EBF4-564F-90AF-53536AE6AD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66830" y="2930226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A52FD58C-A16B-0C44-8A12-89674CB97C9C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D553BBF3-230B-9D4F-9FF4-715D60256F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20A0097-3EAF-BC48-BE1B-1FB053593D32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E5350A-FF30-0048-87AD-F2617832BEEE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35F672B7-1749-9442-A54A-889EFDE36E1C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3AA8D76-7CDD-2141-8015-E7DE84510995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29">
              <a:extLst>
                <a:ext uri="{FF2B5EF4-FFF2-40B4-BE49-F238E27FC236}">
                  <a16:creationId xmlns:a16="http://schemas.microsoft.com/office/drawing/2014/main" id="{CF3D147C-0C18-7C4D-AEEF-CCE6D4478E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08896" y="2039639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BE7E3936-4095-AB4D-85B4-4B2584B187F9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B09A70B-B5D5-8E4A-A81D-5A33EBB50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285A875-3930-AD4C-8834-EC01D8805F8D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321AB90-A4CE-9D46-B5D0-91ADA6D30310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A4E64D0-DED0-F747-92B9-FF2A76719FD9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CE95433-263F-A94C-B7A8-C357A7536907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29">
              <a:extLst>
                <a:ext uri="{FF2B5EF4-FFF2-40B4-BE49-F238E27FC236}">
                  <a16:creationId xmlns:a16="http://schemas.microsoft.com/office/drawing/2014/main" id="{A0610444-A89D-B748-B8F9-E93A63CCA5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3461" y="3179462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2526D0BF-E994-1B4F-A3C6-C7035CFC3FD1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3458009-3A0F-4747-B8AD-EA550671C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2CBFA68-EC2D-8C48-8EA4-277F9D5483A3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3572E2-7B20-8349-AE3C-7091106BE7B6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5572E33-E9D5-D149-BBA0-AE91367447A5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DD56CD4-D245-BF42-903A-1DA2BA9F01C5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29">
              <a:extLst>
                <a:ext uri="{FF2B5EF4-FFF2-40B4-BE49-F238E27FC236}">
                  <a16:creationId xmlns:a16="http://schemas.microsoft.com/office/drawing/2014/main" id="{748AB599-DADB-FD42-8D3D-A5C045F742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10462" y="3936698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0896DE72-1E47-0A44-AFED-2EBD922952A6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F0C17D5-4E4D-1B4A-A5F5-F0C6A8D32B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F3BF269-21F0-1A4C-9F1A-16C52BEEE207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2E2CB28-4DD4-AA49-ADD1-3FBF6F26FC02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5F15DD7-069D-F449-B4BE-3EA2EC7629D9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4A31044-373D-654C-9A5B-404091084A3D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29">
              <a:extLst>
                <a:ext uri="{FF2B5EF4-FFF2-40B4-BE49-F238E27FC236}">
                  <a16:creationId xmlns:a16="http://schemas.microsoft.com/office/drawing/2014/main" id="{D59FBE2A-1D39-1B41-97D2-449E071AEC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4397" y="4120853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D88A184E-BB53-454D-AA7D-85FADEE4CD37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8813B94-DF03-364B-9E35-31C458DF26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B317E08-035F-C84C-B437-5E5B2D680DC6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93479F2-9EA6-6642-A822-8096ABA53BE0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7F89578-E84F-E64A-8D10-625F1CF5107F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9FAA5D3-9B7F-7640-B688-A6CD52EA60EC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29">
              <a:extLst>
                <a:ext uri="{FF2B5EF4-FFF2-40B4-BE49-F238E27FC236}">
                  <a16:creationId xmlns:a16="http://schemas.microsoft.com/office/drawing/2014/main" id="{D318BF14-54A7-2246-8649-0EA20971BC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60507" y="4848720"/>
              <a:ext cx="338135" cy="720726"/>
              <a:chOff x="609601" y="5486400"/>
              <a:chExt cx="609600" cy="1295401"/>
            </a:xfrm>
            <a:solidFill>
              <a:srgbClr val="FF0000"/>
            </a:solidFill>
          </p:grpSpPr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id="{B87B865A-7BB5-2B40-AD3D-81EE5E112283}"/>
                  </a:ext>
                </a:extLst>
              </p:cNvPr>
              <p:cNvSpPr/>
              <p:nvPr/>
            </p:nvSpPr>
            <p:spPr>
              <a:xfrm>
                <a:off x="724079" y="5791704"/>
                <a:ext cx="380642" cy="607753"/>
              </a:xfrm>
              <a:prstGeom prst="roundRect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A1C4950-179A-B545-A9F3-2498BC9F23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456" y="5486400"/>
                <a:ext cx="269026" cy="26821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0E18D5D-D293-904B-8358-6F30939ED0CE}"/>
                  </a:ext>
                </a:extLst>
              </p:cNvPr>
              <p:cNvCxnSpPr/>
              <p:nvPr/>
            </p:nvCxnSpPr>
            <p:spPr>
              <a:xfrm rot="5400000">
                <a:off x="494271" y="5941274"/>
                <a:ext cx="382343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DAA7104-ACFF-1F4B-937E-E8C7F7FD691A}"/>
                  </a:ext>
                </a:extLst>
              </p:cNvPr>
              <p:cNvCxnSpPr/>
              <p:nvPr/>
            </p:nvCxnSpPr>
            <p:spPr>
              <a:xfrm rot="5400000">
                <a:off x="645954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4E3B594-9711-5A4F-A2FB-E625E1F7961A}"/>
                  </a:ext>
                </a:extLst>
              </p:cNvPr>
              <p:cNvCxnSpPr/>
              <p:nvPr/>
            </p:nvCxnSpPr>
            <p:spPr>
              <a:xfrm rot="5400000">
                <a:off x="800501" y="6589198"/>
                <a:ext cx="382343" cy="2863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BD909C-22EB-504B-ABF1-1683561C511A}"/>
                  </a:ext>
                </a:extLst>
              </p:cNvPr>
              <p:cNvCxnSpPr/>
              <p:nvPr/>
            </p:nvCxnSpPr>
            <p:spPr>
              <a:xfrm rot="16200000" flipH="1">
                <a:off x="953614" y="5939846"/>
                <a:ext cx="379489" cy="151684"/>
              </a:xfrm>
              <a:prstGeom prst="line">
                <a:avLst/>
              </a:prstGeom>
              <a:grp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 Box 6">
                <a:extLst>
                  <a:ext uri="{FF2B5EF4-FFF2-40B4-BE49-F238E27FC236}">
                    <a16:creationId xmlns:a16="http://schemas.microsoft.com/office/drawing/2014/main" id="{E8C3F643-3D9E-5841-BA8E-FB8D3675AE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3125" y="4413408"/>
                <a:ext cx="2200106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dirty="0">
                          <a:latin typeface="Cambria Math" panose="02040503050406030204" pitchFamily="18" charset="0"/>
                          <a:cs typeface="Arial" charset="0"/>
                        </a:rPr>
                        <m:t>𝑅</m:t>
                      </m:r>
                      <m:r>
                        <a:rPr lang="en-GB" sz="3000" i="1" baseline="-25000" dirty="0">
                          <a:latin typeface="Cambria Math" panose="02040503050406030204" pitchFamily="18" charset="0"/>
                          <a:cs typeface="Arial" charset="0"/>
                        </a:rPr>
                        <m:t>0</m:t>
                      </m:r>
                      <m:r>
                        <a:rPr lang="en-GB" sz="3000" i="1" dirty="0">
                          <a:latin typeface="Cambria Math" panose="02040503050406030204" pitchFamily="18" charset="0"/>
                          <a:cs typeface="Arial" charset="0"/>
                        </a:rPr>
                        <m:t> = 2</m:t>
                      </m:r>
                    </m:oMath>
                  </m:oMathPara>
                </a14:m>
                <a:endParaRPr lang="en-US" sz="3000" i="1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460" name="Text Box 6">
                <a:extLst>
                  <a:ext uri="{FF2B5EF4-FFF2-40B4-BE49-F238E27FC236}">
                    <a16:creationId xmlns:a16="http://schemas.microsoft.com/office/drawing/2014/main" id="{E8C3F643-3D9E-5841-BA8E-FB8D3675A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3125" y="4413408"/>
                <a:ext cx="2200106" cy="553998"/>
              </a:xfrm>
              <a:prstGeom prst="rect">
                <a:avLst/>
              </a:prstGeom>
              <a:blipFill>
                <a:blip r:embed="rId3"/>
                <a:stretch>
                  <a:fillRect b="-2444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38A37B06-5D32-7146-894B-56678431EBE6}"/>
                  </a:ext>
                </a:extLst>
              </p:cNvPr>
              <p:cNvSpPr txBox="1"/>
              <p:nvPr/>
            </p:nvSpPr>
            <p:spPr>
              <a:xfrm>
                <a:off x="2416346" y="4813142"/>
                <a:ext cx="19136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𝑣𝑎𝑐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38A37B06-5D32-7146-894B-56678431E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346" y="4813142"/>
                <a:ext cx="1913665" cy="492443"/>
              </a:xfrm>
              <a:prstGeom prst="rect">
                <a:avLst/>
              </a:prstGeom>
              <a:blipFill>
                <a:blip r:embed="rId4"/>
                <a:stretch>
                  <a:fillRect l="-4636" r="-463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2" name="Rectangle 461">
            <a:extLst>
              <a:ext uri="{FF2B5EF4-FFF2-40B4-BE49-F238E27FC236}">
                <a16:creationId xmlns:a16="http://schemas.microsoft.com/office/drawing/2014/main" id="{B2EEAF70-EF71-3C4E-9129-7359F18A046D}"/>
              </a:ext>
            </a:extLst>
          </p:cNvPr>
          <p:cNvSpPr/>
          <p:nvPr/>
        </p:nvSpPr>
        <p:spPr>
          <a:xfrm>
            <a:off x="1802270" y="5805805"/>
            <a:ext cx="8654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Population is protected from epidemic spread by </a:t>
            </a:r>
            <a:r>
              <a:rPr lang="en-US" b="1" dirty="0">
                <a:solidFill>
                  <a:srgbClr val="FF0000"/>
                </a:solidFill>
              </a:rPr>
              <a:t>herd immunity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70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/>
      <p:bldP spid="4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Modelling</a:t>
            </a:r>
            <a:r>
              <a:rPr lang="en-US" dirty="0"/>
              <a:t> vaccination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384235" y="2302983"/>
            <a:ext cx="5582619" cy="196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b="1" dirty="0"/>
              <a:t>Vaccinating a susceptible population</a:t>
            </a:r>
          </a:p>
          <a:p>
            <a:pPr eaLnBrk="1" hangingPunct="1">
              <a:lnSpc>
                <a:spcPct val="130000"/>
              </a:lnSpc>
            </a:pPr>
            <a:r>
              <a:rPr lang="en-US" dirty="0"/>
              <a:t>Instead of starting with </a:t>
            </a:r>
            <a:r>
              <a:rPr lang="en-US" i="1" dirty="0">
                <a:latin typeface="Times New Roman" charset="0"/>
                <a:cs typeface="Times New Roman" charset="0"/>
              </a:rPr>
              <a:t>S = N</a:t>
            </a:r>
            <a:r>
              <a:rPr lang="en-US" dirty="0">
                <a:cs typeface="Times New Roman" charset="0"/>
              </a:rPr>
              <a:t>:</a:t>
            </a:r>
            <a:endParaRPr lang="en-US" dirty="0"/>
          </a:p>
          <a:p>
            <a:pPr eaLnBrk="1" hangingPunct="1">
              <a:lnSpc>
                <a:spcPct val="130000"/>
              </a:lnSpc>
            </a:pPr>
            <a:r>
              <a:rPr lang="en-US" dirty="0"/>
              <a:t>Let </a:t>
            </a:r>
            <a:r>
              <a:rPr lang="en-US" i="1" dirty="0">
                <a:latin typeface="Times New Roman" charset="0"/>
                <a:cs typeface="Times New Roman" charset="0"/>
              </a:rPr>
              <a:t>R = </a:t>
            </a:r>
            <a:r>
              <a:rPr lang="en-US" i="1" dirty="0" err="1">
                <a:latin typeface="Times New Roman" charset="0"/>
                <a:cs typeface="Times New Roman" charset="0"/>
              </a:rPr>
              <a:t>pN</a:t>
            </a:r>
            <a:r>
              <a:rPr lang="en-US" i="1" dirty="0">
                <a:latin typeface="Times New Roman" charset="0"/>
                <a:cs typeface="Times New Roman" charset="0"/>
              </a:rPr>
              <a:t> </a:t>
            </a:r>
            <a:r>
              <a:rPr lang="en-US" dirty="0"/>
              <a:t>and </a:t>
            </a:r>
            <a:r>
              <a:rPr lang="en-US" i="1" dirty="0">
                <a:latin typeface="Times New Roman" charset="0"/>
                <a:cs typeface="Times New Roman" charset="0"/>
              </a:rPr>
              <a:t>S=(1-p)N</a:t>
            </a:r>
          </a:p>
          <a:p>
            <a:pPr eaLnBrk="1" hangingPunct="1">
              <a:lnSpc>
                <a:spcPct val="130000"/>
              </a:lnSpc>
            </a:pPr>
            <a:r>
              <a:rPr lang="en-US" dirty="0">
                <a:latin typeface="Times New Roman" charset="0"/>
                <a:cs typeface="Times New Roman" charset="0"/>
              </a:rPr>
              <a:t>p</a:t>
            </a:r>
            <a:r>
              <a:rPr lang="en-US" dirty="0"/>
              <a:t> is proportion vaccinated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6246DB-483A-CAB9-85A6-E2D13B509A4F}"/>
              </a:ext>
            </a:extLst>
          </p:cNvPr>
          <p:cNvGrpSpPr/>
          <p:nvPr/>
        </p:nvGrpSpPr>
        <p:grpSpPr>
          <a:xfrm>
            <a:off x="838200" y="2302983"/>
            <a:ext cx="4646456" cy="1126017"/>
            <a:chOff x="3628231" y="2473841"/>
            <a:chExt cx="4646456" cy="1126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B7477B-C95F-0472-6A3A-1E847D9EA795}"/>
                </a:ext>
              </a:extLst>
            </p:cNvPr>
            <p:cNvSpPr/>
            <p:nvPr/>
          </p:nvSpPr>
          <p:spPr>
            <a:xfrm>
              <a:off x="3628231" y="2546485"/>
              <a:ext cx="1063313" cy="1053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S</a:t>
              </a:r>
              <a:endParaRPr lang="en-US" sz="5400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67BF0-AADF-7632-F94A-6C523C97F305}"/>
                </a:ext>
              </a:extLst>
            </p:cNvPr>
            <p:cNvSpPr/>
            <p:nvPr/>
          </p:nvSpPr>
          <p:spPr>
            <a:xfrm>
              <a:off x="5438775" y="2546485"/>
              <a:ext cx="1063313" cy="10533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I</a:t>
              </a:r>
              <a:endParaRPr lang="en-US" sz="5400" baseline="-250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3F2D42-806C-D2FA-5575-B59B99B9FD07}"/>
                </a:ext>
              </a:extLst>
            </p:cNvPr>
            <p:cNvSpPr/>
            <p:nvPr/>
          </p:nvSpPr>
          <p:spPr>
            <a:xfrm>
              <a:off x="7211374" y="2546484"/>
              <a:ext cx="1063313" cy="1053373"/>
            </a:xfrm>
            <a:prstGeom prst="rect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R</a:t>
              </a:r>
              <a:endParaRPr lang="en-US" sz="5400" baseline="-250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E8916A-E4F7-F626-99AD-C8DF190A47EA}"/>
                </a:ext>
              </a:extLst>
            </p:cNvPr>
            <p:cNvCxnSpPr>
              <a:stCxn id="4" idx="3"/>
              <a:endCxn id="12" idx="1"/>
            </p:cNvCxnSpPr>
            <p:nvPr/>
          </p:nvCxnSpPr>
          <p:spPr>
            <a:xfrm>
              <a:off x="4691544" y="3073172"/>
              <a:ext cx="74723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7B88F5F-4D0D-C721-A2CD-000F2D559244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 flipV="1">
              <a:off x="6502088" y="3073171"/>
              <a:ext cx="709286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A511AF-9F08-A109-A444-42BFD56D038C}"/>
                    </a:ext>
                  </a:extLst>
                </p:cNvPr>
                <p:cNvSpPr txBox="1"/>
                <p:nvPr/>
              </p:nvSpPr>
              <p:spPr>
                <a:xfrm>
                  <a:off x="4799036" y="2473842"/>
                  <a:ext cx="4943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A511AF-9F08-A109-A444-42BFD56D0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036" y="2473842"/>
                  <a:ext cx="494301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15000" r="-1000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9600A8-1446-3193-94A1-9C5ED4E748C6}"/>
                    </a:ext>
                  </a:extLst>
                </p:cNvPr>
                <p:cNvSpPr txBox="1"/>
                <p:nvPr/>
              </p:nvSpPr>
              <p:spPr>
                <a:xfrm>
                  <a:off x="6599062" y="2473841"/>
                  <a:ext cx="43621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9600A8-1446-3193-94A1-9C5ED4E74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062" y="2473841"/>
                  <a:ext cx="436210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17143" r="-11429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8A17DE-8F94-4A41-BA72-14B7D2F1CEE2}"/>
                  </a:ext>
                </a:extLst>
              </p:cNvPr>
              <p:cNvSpPr txBox="1"/>
              <p:nvPr/>
            </p:nvSpPr>
            <p:spPr>
              <a:xfrm>
                <a:off x="606197" y="4267560"/>
                <a:ext cx="1668931" cy="1011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f>
                        <m:fPr>
                          <m:ctrlPr>
                            <a:rPr lang="el-G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8A17DE-8F94-4A41-BA72-14B7D2F1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7" y="4267560"/>
                <a:ext cx="1668931" cy="1011111"/>
              </a:xfrm>
              <a:prstGeom prst="rect">
                <a:avLst/>
              </a:prstGeom>
              <a:blipFill>
                <a:blip r:embed="rId4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1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964</TotalTime>
  <Words>1128</Words>
  <Application>Microsoft Office PowerPoint</Application>
  <PresentationFormat>Widescreen</PresentationFormat>
  <Paragraphs>200</Paragraphs>
  <Slides>33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VIMC_ppt7</vt:lpstr>
      <vt:lpstr>Mathematical modelling for vaccine-preventable diseases</vt:lpstr>
      <vt:lpstr>This lecture</vt:lpstr>
      <vt:lpstr>Preventing a single epidemic</vt:lpstr>
      <vt:lpstr>Preventing a single epidemic</vt:lpstr>
      <vt:lpstr>Simple example:</vt:lpstr>
      <vt:lpstr>The Basic Reproductive Ratio</vt:lpstr>
      <vt:lpstr>The effective reproductive number</vt:lpstr>
      <vt:lpstr>Herd Immunity</vt:lpstr>
      <vt:lpstr>Modelling vaccination</vt:lpstr>
      <vt:lpstr>PowerPoint Presentation</vt:lpstr>
      <vt:lpstr>Critical vaccination threshold</vt:lpstr>
      <vt:lpstr>Elimination of endemic disease by vaccination</vt:lpstr>
      <vt:lpstr>Eradication of smallpox</vt:lpstr>
      <vt:lpstr>Vaccinating at birth</vt:lpstr>
      <vt:lpstr>Vaccinating at birth</vt:lpstr>
      <vt:lpstr>Steady state</vt:lpstr>
      <vt:lpstr>Elimination</vt:lpstr>
      <vt:lpstr>Vaccination reduces number of cases</vt:lpstr>
      <vt:lpstr>Critical vaccination threshold </vt:lpstr>
      <vt:lpstr>Age at infection and vaccination</vt:lpstr>
      <vt:lpstr>Average age of first infection</vt:lpstr>
      <vt:lpstr>Vaccination increases average age of infection</vt:lpstr>
      <vt:lpstr>“Perverse consequence” of vaccination</vt:lpstr>
      <vt:lpstr>Extending the concept of R0 to groups</vt:lpstr>
      <vt:lpstr>Matrix determinants and eigenvalues</vt:lpstr>
      <vt:lpstr>Vaccination in structured populations</vt:lpstr>
      <vt:lpstr>Vaccination in heterogeneous populations</vt:lpstr>
      <vt:lpstr>Next Generation Matrix with vaccination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73</cp:revision>
  <dcterms:created xsi:type="dcterms:W3CDTF">2018-03-18T15:49:19Z</dcterms:created>
  <dcterms:modified xsi:type="dcterms:W3CDTF">2024-09-01T08:06:37Z</dcterms:modified>
</cp:coreProperties>
</file>